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7" r:id="rId2"/>
    <p:sldId id="259" r:id="rId3"/>
    <p:sldId id="270" r:id="rId4"/>
    <p:sldId id="260" r:id="rId5"/>
    <p:sldId id="261" r:id="rId6"/>
    <p:sldId id="262" r:id="rId7"/>
    <p:sldId id="263" r:id="rId8"/>
    <p:sldId id="268" r:id="rId9"/>
    <p:sldId id="267" r:id="rId10"/>
    <p:sldId id="269" r:id="rId11"/>
    <p:sldId id="258" r:id="rId12"/>
    <p:sldId id="264" r:id="rId13"/>
    <p:sldId id="265" r:id="rId1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BB5"/>
    <a:srgbClr val="041ABC"/>
    <a:srgbClr val="3312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717" autoAdjust="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348C6A30-4265-40A2-8F6B-DD41DD262F36}" type="datetimeFigureOut">
              <a:rPr lang="en-US" smtClean="0"/>
              <a:pPr/>
              <a:t>7/22/2013</a:t>
            </a:fld>
            <a:endParaRPr lang="en-US"/>
          </a:p>
        </p:txBody>
      </p:sp>
      <p:sp>
        <p:nvSpPr>
          <p:cNvPr id="9" name="Rectangle 14"/>
          <p:cNvSpPr>
            <a:spLocks noGrp="1"/>
          </p:cNvSpPr>
          <p:nvPr>
            <p:ph type="sldNum" sz="quarter" idx="11"/>
          </p:nvPr>
        </p:nvSpPr>
        <p:spPr/>
        <p:txBody>
          <a:bodyPr/>
          <a:lstStyle>
            <a:lvl1pPr>
              <a:defRPr lang="en-US" smtClean="0"/>
            </a:lvl1pPr>
          </a:lstStyle>
          <a:p>
            <a:fld id="{51CA2660-11BC-45DD-B2C4-B6371B678830}"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75B3C-240A-4AED-A9ED-C6C62729F6DF}" type="datetimeFigureOut">
              <a:rPr lang="en-US" smtClean="0"/>
              <a:pPr/>
              <a:t>7/22/2013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4F1B6B1-9166-44AB-8EFC-59DF0C1296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AC5FC-B9B6-4688-AFF9-79ED7EB1E5F6}" type="datetimeFigureOut">
              <a:rPr lang="en-US" smtClean="0"/>
              <a:pPr/>
              <a:t>7/22/2013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2ADCED-8DCD-49A9-B1D1-85EEF93DF8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02B1219C-BE83-4696-A606-3745646EE889}" type="datetimeFigureOut">
              <a:rPr lang="en-US" smtClean="0"/>
              <a:pPr/>
              <a:t>7/22/2013</a:t>
            </a:fld>
            <a:endParaRPr lang="en-US"/>
          </a:p>
        </p:txBody>
      </p:sp>
      <p:sp>
        <p:nvSpPr>
          <p:cNvPr id="5" name="Rectangle 5"/>
          <p:cNvSpPr>
            <a:spLocks noGrp="1"/>
          </p:cNvSpPr>
          <p:nvPr>
            <p:ph type="ftr" sz="quarter" idx="11"/>
          </p:nvPr>
        </p:nvSpPr>
        <p:spPr/>
        <p:txBody>
          <a:bodyPr/>
          <a:lstStyle/>
          <a:p>
            <a:pPr>
              <a:defRPr/>
            </a:pPr>
            <a:endParaRPr lang="en-US"/>
          </a:p>
        </p:txBody>
      </p:sp>
      <p:sp>
        <p:nvSpPr>
          <p:cNvPr id="6" name="Rectangle 6"/>
          <p:cNvSpPr>
            <a:spLocks noGrp="1"/>
          </p:cNvSpPr>
          <p:nvPr>
            <p:ph type="sldNum" sz="quarter" idx="12"/>
          </p:nvPr>
        </p:nvSpPr>
        <p:spPr/>
        <p:txBody>
          <a:bodyPr/>
          <a:lstStyle/>
          <a:p>
            <a:fld id="{FE64CE50-A74E-4A15-8409-858E812D99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C39DBFC4-8D8E-4AA2-8D5B-80802352E68B}" type="datetimeFigureOut">
              <a:rPr lang="en-US" smtClean="0"/>
              <a:pPr/>
              <a:t>7/22/2013</a:t>
            </a:fld>
            <a:endParaRPr lang="en-US"/>
          </a:p>
        </p:txBody>
      </p:sp>
      <p:sp>
        <p:nvSpPr>
          <p:cNvPr id="5" name="Rectangle 5"/>
          <p:cNvSpPr>
            <a:spLocks noGrp="1"/>
          </p:cNvSpPr>
          <p:nvPr>
            <p:ph type="ftr" sz="quarter" idx="11"/>
          </p:nvPr>
        </p:nvSpPr>
        <p:spPr/>
        <p:txBody>
          <a:bodyPr/>
          <a:lstStyle/>
          <a:p>
            <a:pPr>
              <a:defRPr/>
            </a:pPr>
            <a:endParaRPr lang="en-US"/>
          </a:p>
        </p:txBody>
      </p:sp>
      <p:sp>
        <p:nvSpPr>
          <p:cNvPr id="6" name="Rectangle 6"/>
          <p:cNvSpPr>
            <a:spLocks noGrp="1"/>
          </p:cNvSpPr>
          <p:nvPr>
            <p:ph type="sldNum" sz="quarter" idx="12"/>
          </p:nvPr>
        </p:nvSpPr>
        <p:spPr/>
        <p:txBody>
          <a:bodyPr/>
          <a:lstStyle/>
          <a:p>
            <a:fld id="{B4A8A4F8-5BE4-4C79-9F7D-8881947A1D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7DB47979-3EA2-48E6-9D79-ADF840505ADE}" type="datetimeFigureOut">
              <a:rPr lang="en-US" smtClean="0"/>
              <a:pPr/>
              <a:t>7/22/2013</a:t>
            </a:fld>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fld id="{C9AB5D5C-FB30-4F8D-ABEB-9979D6227C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0B090DCF-5577-4940-9300-1D07FA1D1FB2}" type="datetimeFigureOut">
              <a:rPr lang="en-US" smtClean="0"/>
              <a:pPr/>
              <a:t>7/22/2013</a:t>
            </a:fld>
            <a:endParaRPr lang="en-US"/>
          </a:p>
        </p:txBody>
      </p:sp>
      <p:sp>
        <p:nvSpPr>
          <p:cNvPr id="8" name="Rectangle 7"/>
          <p:cNvSpPr>
            <a:spLocks noGrp="1"/>
          </p:cNvSpPr>
          <p:nvPr>
            <p:ph type="ftr" sz="quarter" idx="11"/>
          </p:nvPr>
        </p:nvSpPr>
        <p:spPr/>
        <p:txBody>
          <a:bodyPr/>
          <a:lstStyle/>
          <a:p>
            <a:pPr>
              <a:defRPr/>
            </a:pPr>
            <a:endParaRPr lang="en-US"/>
          </a:p>
        </p:txBody>
      </p:sp>
      <p:sp>
        <p:nvSpPr>
          <p:cNvPr id="9" name="Rectangle 8"/>
          <p:cNvSpPr>
            <a:spLocks noGrp="1"/>
          </p:cNvSpPr>
          <p:nvPr>
            <p:ph type="sldNum" sz="quarter" idx="12"/>
          </p:nvPr>
        </p:nvSpPr>
        <p:spPr/>
        <p:txBody>
          <a:bodyPr/>
          <a:lstStyle/>
          <a:p>
            <a:fld id="{0B5B05F3-84F0-448C-AECF-660C27EE3B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4AD2DEAA-4B32-4A28-8907-8CBBB5CF8C9F}" type="datetimeFigureOut">
              <a:rPr lang="en-US" smtClean="0"/>
              <a:pPr/>
              <a:t>7/22/2013</a:t>
            </a:fld>
            <a:endParaRPr lang="en-US"/>
          </a:p>
        </p:txBody>
      </p:sp>
      <p:sp>
        <p:nvSpPr>
          <p:cNvPr id="4" name="Rectangle 4"/>
          <p:cNvSpPr>
            <a:spLocks noGrp="1"/>
          </p:cNvSpPr>
          <p:nvPr>
            <p:ph type="ftr" sz="quarter" idx="11"/>
          </p:nvPr>
        </p:nvSpPr>
        <p:spPr/>
        <p:txBody>
          <a:bodyPr/>
          <a:lstStyle/>
          <a:p>
            <a:pPr>
              <a:defRPr/>
            </a:pPr>
            <a:endParaRPr lang="en-US"/>
          </a:p>
        </p:txBody>
      </p:sp>
      <p:sp>
        <p:nvSpPr>
          <p:cNvPr id="5" name="Rectangle 5"/>
          <p:cNvSpPr>
            <a:spLocks noGrp="1"/>
          </p:cNvSpPr>
          <p:nvPr>
            <p:ph type="sldNum" sz="quarter" idx="12"/>
          </p:nvPr>
        </p:nvSpPr>
        <p:spPr/>
        <p:txBody>
          <a:bodyPr/>
          <a:lstStyle/>
          <a:p>
            <a:fld id="{92D3BBF5-27CB-473A-85CD-4D797F8517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20B1D0E8-B499-47B1-87FE-1CD5AAF9B37A}" type="datetimeFigureOut">
              <a:rPr lang="en-US" smtClean="0"/>
              <a:pPr/>
              <a:t>7/22/2013</a:t>
            </a:fld>
            <a:endParaRPr lang="en-US"/>
          </a:p>
        </p:txBody>
      </p:sp>
      <p:sp>
        <p:nvSpPr>
          <p:cNvPr id="3" name="Rectangle 3"/>
          <p:cNvSpPr>
            <a:spLocks noGrp="1"/>
          </p:cNvSpPr>
          <p:nvPr>
            <p:ph type="ftr" sz="quarter" idx="11"/>
          </p:nvPr>
        </p:nvSpPr>
        <p:spPr/>
        <p:txBody>
          <a:bodyPr/>
          <a:lstStyle/>
          <a:p>
            <a:pPr>
              <a:defRPr/>
            </a:pPr>
            <a:endParaRPr lang="en-US"/>
          </a:p>
        </p:txBody>
      </p:sp>
      <p:sp>
        <p:nvSpPr>
          <p:cNvPr id="4" name="Rectangle 4"/>
          <p:cNvSpPr>
            <a:spLocks noGrp="1"/>
          </p:cNvSpPr>
          <p:nvPr>
            <p:ph type="sldNum" sz="quarter" idx="12"/>
          </p:nvPr>
        </p:nvSpPr>
        <p:spPr/>
        <p:txBody>
          <a:bodyPr/>
          <a:lstStyle/>
          <a:p>
            <a:fld id="{524CB956-EA8A-40C5-ABA1-181F6B633F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44BEFAC8-05B8-4281-BA9C-702CA370724B}" type="datetimeFigureOut">
              <a:rPr lang="en-US" smtClean="0"/>
              <a:pPr/>
              <a:t>7/22/2013</a:t>
            </a:fld>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fld id="{23998BE0-3D0D-477A-9C3A-96843E7B24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04631E6B-58EB-45F7-88DE-6C580C882FB3}" type="datetimeFigureOut">
              <a:rPr lang="en-US" smtClean="0"/>
              <a:pPr/>
              <a:t>7/22/2013</a:t>
            </a:fld>
            <a:endParaRPr lang="en-US"/>
          </a:p>
        </p:txBody>
      </p:sp>
      <p:sp>
        <p:nvSpPr>
          <p:cNvPr id="6" name="Rectangle 6"/>
          <p:cNvSpPr>
            <a:spLocks noGrp="1"/>
          </p:cNvSpPr>
          <p:nvPr>
            <p:ph type="ftr" sz="quarter" idx="11"/>
          </p:nvPr>
        </p:nvSpPr>
        <p:spPr/>
        <p:txBody>
          <a:bodyPr/>
          <a:lstStyle/>
          <a:p>
            <a:pPr>
              <a:defRPr/>
            </a:pPr>
            <a:endParaRPr lang="en-US"/>
          </a:p>
        </p:txBody>
      </p:sp>
      <p:sp>
        <p:nvSpPr>
          <p:cNvPr id="7" name="Rectangle 7"/>
          <p:cNvSpPr>
            <a:spLocks noGrp="1"/>
          </p:cNvSpPr>
          <p:nvPr>
            <p:ph type="sldNum" sz="quarter" idx="12"/>
          </p:nvPr>
        </p:nvSpPr>
        <p:spPr/>
        <p:txBody>
          <a:bodyPr/>
          <a:lstStyle/>
          <a:p>
            <a:fld id="{161C06FE-E64B-44C5-8889-F7A134DDCE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F21B22EC-2363-454F-8ACC-11A584EEAEE9}" type="datetimeFigureOut">
              <a:rPr lang="en-US" smtClean="0"/>
              <a:pPr/>
              <a:t>7/22/2013</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a:defRPr/>
            </a:pPr>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DB930D1B-E100-4353-80E6-5E6CA3CE49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Subtitle 2"/>
          <p:cNvSpPr>
            <a:spLocks noGrp="1"/>
          </p:cNvSpPr>
          <p:nvPr>
            <p:ph type="subTitle" idx="1"/>
          </p:nvPr>
        </p:nvSpPr>
        <p:spPr>
          <a:xfrm>
            <a:off x="711200" y="1058863"/>
            <a:ext cx="7969250" cy="4824701"/>
          </a:xfrm>
        </p:spPr>
        <p:txBody>
          <a:bodyPr>
            <a:normAutofit fontScale="92500" lnSpcReduction="10000"/>
          </a:bodyPr>
          <a:lstStyle/>
          <a:p>
            <a:r>
              <a:rPr lang="en-US" sz="5200" b="1" dirty="0" smtClean="0">
                <a:solidFill>
                  <a:srgbClr val="C00000"/>
                </a:solidFill>
                <a:effectLst>
                  <a:outerShdw blurRad="38100" dist="38100" dir="2700000" algn="tl">
                    <a:srgbClr val="000000">
                      <a:alpha val="43137"/>
                    </a:srgbClr>
                  </a:outerShdw>
                </a:effectLst>
              </a:rPr>
              <a:t>The </a:t>
            </a:r>
            <a:r>
              <a:rPr lang="en-US" sz="5200" b="1" i="1" dirty="0" smtClean="0">
                <a:solidFill>
                  <a:srgbClr val="C00000"/>
                </a:solidFill>
                <a:effectLst>
                  <a:outerShdw blurRad="38100" dist="38100" dir="2700000" algn="tl">
                    <a:srgbClr val="000000">
                      <a:alpha val="43137"/>
                    </a:srgbClr>
                  </a:outerShdw>
                </a:effectLst>
              </a:rPr>
              <a:t>New</a:t>
            </a:r>
            <a:r>
              <a:rPr lang="en-US" sz="5200" b="1" dirty="0" smtClean="0">
                <a:solidFill>
                  <a:srgbClr val="C00000"/>
                </a:solidFill>
                <a:effectLst>
                  <a:outerShdw blurRad="38100" dist="38100" dir="2700000" algn="tl">
                    <a:srgbClr val="000000">
                      <a:alpha val="43137"/>
                    </a:srgbClr>
                  </a:outerShdw>
                </a:effectLst>
              </a:rPr>
              <a:t> Little Rock School District</a:t>
            </a:r>
          </a:p>
          <a:p>
            <a:endParaRPr lang="en-US" b="1" dirty="0" smtClean="0">
              <a:solidFill>
                <a:schemeClr val="tx1"/>
              </a:solidFill>
            </a:endParaRPr>
          </a:p>
          <a:p>
            <a:endParaRPr lang="en-US" b="1" dirty="0" smtClean="0">
              <a:solidFill>
                <a:schemeClr val="tx1"/>
              </a:solidFill>
            </a:endParaRPr>
          </a:p>
          <a:p>
            <a:endParaRPr lang="en-US" b="1" dirty="0" smtClean="0">
              <a:solidFill>
                <a:schemeClr val="tx1"/>
              </a:solidFill>
            </a:endParaRPr>
          </a:p>
          <a:p>
            <a:endParaRPr lang="en-US" b="1" dirty="0" smtClean="0">
              <a:solidFill>
                <a:schemeClr val="tx1"/>
              </a:solidFill>
            </a:endParaRPr>
          </a:p>
          <a:p>
            <a:endParaRPr lang="en-US" sz="4800" b="1" dirty="0" smtClean="0">
              <a:solidFill>
                <a:schemeClr val="tx1"/>
              </a:solidFill>
            </a:endParaRPr>
          </a:p>
          <a:p>
            <a:endParaRPr lang="en-US" b="1" dirty="0" smtClean="0">
              <a:solidFill>
                <a:srgbClr val="C00000"/>
              </a:solidFill>
              <a:effectLst>
                <a:outerShdw blurRad="38100" dist="38100" dir="2700000" algn="tl">
                  <a:srgbClr val="000000">
                    <a:alpha val="43137"/>
                  </a:srgbClr>
                </a:outerShdw>
              </a:effectLst>
            </a:endParaRPr>
          </a:p>
          <a:p>
            <a:r>
              <a:rPr lang="en-US" sz="5200" b="1" dirty="0" smtClean="0">
                <a:solidFill>
                  <a:srgbClr val="C00000"/>
                </a:solidFill>
                <a:effectLst>
                  <a:outerShdw blurRad="38100" dist="38100" dir="2700000" algn="tl">
                    <a:srgbClr val="000000">
                      <a:alpha val="43137"/>
                    </a:srgbClr>
                  </a:outerShdw>
                </a:effectLst>
              </a:rPr>
              <a:t>Where </a:t>
            </a:r>
            <a:r>
              <a:rPr lang="en-US" sz="5200" i="1" u="sng" kern="1200" dirty="0" smtClean="0">
                <a:solidFill>
                  <a:srgbClr val="0000FF"/>
                </a:solidFill>
                <a:effectLst>
                  <a:outerShdw blurRad="38100" dist="38100" dir="2700000" algn="tl">
                    <a:srgbClr val="000000">
                      <a:alpha val="43137"/>
                    </a:srgbClr>
                  </a:outerShdw>
                </a:effectLst>
                <a:latin typeface="Calibri" pitchFamily="34" charset="0"/>
                <a:ea typeface="MS PGothic" pitchFamily="34" charset="-128"/>
                <a:cs typeface="+mn-cs"/>
              </a:rPr>
              <a:t>WE</a:t>
            </a:r>
            <a:r>
              <a:rPr lang="en-US" sz="5200" b="1" dirty="0" smtClean="0">
                <a:solidFill>
                  <a:srgbClr val="C00000"/>
                </a:solidFill>
                <a:effectLst>
                  <a:outerShdw blurRad="38100" dist="38100" dir="2700000" algn="tl">
                    <a:srgbClr val="000000">
                      <a:alpha val="43137"/>
                    </a:srgbClr>
                  </a:outerShdw>
                </a:effectLst>
              </a:rPr>
              <a:t> Put Children First</a:t>
            </a:r>
          </a:p>
        </p:txBody>
      </p:sp>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80522" y="2700194"/>
            <a:ext cx="2496849"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291"/>
            <a:ext cx="8229600" cy="5645872"/>
          </a:xfrm>
        </p:spPr>
        <p:txBody>
          <a:bodyPr/>
          <a:lstStyle/>
          <a:p>
            <a:pPr marL="0" indent="0" algn="ctr">
              <a:buFont typeface="Arial" pitchFamily="34" charset="0"/>
              <a:buNone/>
            </a:pPr>
            <a:r>
              <a:rPr lang="en-US" sz="4000" b="1" dirty="0" smtClean="0">
                <a:solidFill>
                  <a:srgbClr val="C00000"/>
                </a:solidFill>
                <a:effectLst>
                  <a:outerShdw blurRad="38100" dist="38100" dir="2700000" algn="tl">
                    <a:srgbClr val="000000">
                      <a:alpha val="43137"/>
                    </a:srgbClr>
                  </a:outerShdw>
                </a:effectLst>
              </a:rPr>
              <a:t>How will we bring our vision to life, and accomplish our mission?</a:t>
            </a:r>
          </a:p>
          <a:p>
            <a:pPr marL="0" indent="0" algn="ctr">
              <a:buFont typeface="Arial" pitchFamily="34" charset="0"/>
              <a:buNone/>
            </a:pPr>
            <a:endParaRPr lang="en-US" sz="4000" dirty="0" smtClean="0"/>
          </a:p>
          <a:p>
            <a:pPr marL="0" indent="0" algn="ctr">
              <a:buFont typeface="Arial" pitchFamily="34" charset="0"/>
              <a:buNone/>
            </a:pPr>
            <a:r>
              <a:rPr lang="en-US" sz="4000" dirty="0" smtClean="0"/>
              <a:t>The New Little Rock School District will be a place where </a:t>
            </a:r>
            <a:r>
              <a:rPr lang="en-US" sz="4800" i="1" u="sng" kern="1200" dirty="0" smtClean="0">
                <a:solidFill>
                  <a:srgbClr val="0000FF"/>
                </a:solidFill>
                <a:latin typeface="Calibri" pitchFamily="34" charset="0"/>
                <a:ea typeface="MS PGothic" pitchFamily="34" charset="-128"/>
                <a:cs typeface="+mn-cs"/>
              </a:rPr>
              <a:t>WE</a:t>
            </a:r>
            <a:r>
              <a:rPr lang="en-US" sz="4000" dirty="0" smtClean="0"/>
              <a:t> put children first.</a:t>
            </a:r>
          </a:p>
        </p:txBody>
      </p:sp>
      <p:pic>
        <p:nvPicPr>
          <p:cNvPr id="3077" name="Picture 5" descr="C:\Users\Lisa.Muldrew\AppData\Local\Microsoft\Windows\Temporary Internet Files\Content.IE5\X8A7FOLK\MP900448492[1].jpg"/>
          <p:cNvPicPr>
            <a:picLocks noChangeAspect="1" noChangeArrowheads="1"/>
          </p:cNvPicPr>
          <p:nvPr/>
        </p:nvPicPr>
        <p:blipFill>
          <a:blip r:embed="rId2"/>
          <a:srcRect/>
          <a:stretch>
            <a:fillRect/>
          </a:stretch>
        </p:blipFill>
        <p:spPr bwMode="auto">
          <a:xfrm>
            <a:off x="6648226" y="4281544"/>
            <a:ext cx="2355924" cy="22967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397164"/>
            <a:ext cx="8229600" cy="1422400"/>
          </a:xfrm>
        </p:spPr>
        <p:txBody>
          <a:bodyPr>
            <a:noAutofit/>
          </a:bodyPr>
          <a:lstStyle/>
          <a:p>
            <a:r>
              <a:rPr lang="en-US" sz="4000" b="1" dirty="0" smtClean="0">
                <a:solidFill>
                  <a:srgbClr val="C00000"/>
                </a:solidFill>
              </a:rPr>
              <a:t>Little Rock School District </a:t>
            </a:r>
            <a:br>
              <a:rPr lang="en-US" sz="4000" b="1" dirty="0" smtClean="0">
                <a:solidFill>
                  <a:srgbClr val="C00000"/>
                </a:solidFill>
              </a:rPr>
            </a:br>
            <a:r>
              <a:rPr lang="en-US" sz="4000" b="1" dirty="0" smtClean="0">
                <a:solidFill>
                  <a:srgbClr val="C00000"/>
                </a:solidFill>
              </a:rPr>
              <a:t>Cultural Imperatives</a:t>
            </a:r>
            <a:endParaRPr lang="en-US" sz="3600" dirty="0" smtClean="0">
              <a:solidFill>
                <a:srgbClr val="C00000"/>
              </a:solidFill>
            </a:endParaRPr>
          </a:p>
        </p:txBody>
      </p:sp>
      <p:sp>
        <p:nvSpPr>
          <p:cNvPr id="3" name="Content Placeholder 2"/>
          <p:cNvSpPr>
            <a:spLocks noGrp="1"/>
          </p:cNvSpPr>
          <p:nvPr>
            <p:ph idx="1"/>
          </p:nvPr>
        </p:nvSpPr>
        <p:spPr>
          <a:xfrm>
            <a:off x="457200" y="1939636"/>
            <a:ext cx="8229600" cy="4631026"/>
          </a:xfrm>
        </p:spPr>
        <p:txBody>
          <a:bodyPr/>
          <a:lstStyle/>
          <a:p>
            <a:pPr>
              <a:lnSpc>
                <a:spcPct val="120000"/>
              </a:lnSpc>
            </a:pPr>
            <a:r>
              <a:rPr lang="en-US" dirty="0" smtClean="0"/>
              <a:t>Children come first!</a:t>
            </a:r>
          </a:p>
          <a:p>
            <a:pPr>
              <a:lnSpc>
                <a:spcPct val="120000"/>
              </a:lnSpc>
            </a:pPr>
            <a:r>
              <a:rPr lang="en-US" dirty="0" smtClean="0"/>
              <a:t>All employees are accountable for student achievement that meets or exceeds state standards.</a:t>
            </a:r>
          </a:p>
          <a:p>
            <a:pPr>
              <a:lnSpc>
                <a:spcPct val="120000"/>
              </a:lnSpc>
            </a:pPr>
            <a:r>
              <a:rPr lang="en-US" dirty="0" smtClean="0"/>
              <a:t>All employees will demonstrate professionalism and integrity.</a:t>
            </a:r>
          </a:p>
          <a:p>
            <a:pPr>
              <a:lnSpc>
                <a:spcPct val="120000"/>
              </a:lnSpc>
            </a:pPr>
            <a:r>
              <a:rPr lang="en-US" dirty="0" smtClean="0"/>
              <a:t>Student success is the only option.</a:t>
            </a:r>
          </a:p>
          <a:p>
            <a:pPr>
              <a:lnSpc>
                <a:spcPct val="110000"/>
              </a:lnSpc>
            </a:pPr>
            <a:r>
              <a:rPr lang="en-US" dirty="0" smtClean="0"/>
              <a:t>Potential is discovered and nurtured.</a:t>
            </a:r>
          </a:p>
          <a:p>
            <a:pPr>
              <a:buNone/>
            </a:pPr>
            <a:endParaRPr lang="en-US" dirty="0" smtClean="0"/>
          </a:p>
        </p:txBody>
      </p:sp>
      <p:pic>
        <p:nvPicPr>
          <p:cNvPr id="6146" name="Picture 2" descr="C:\Users\Lisa.Muldrew\AppData\Local\Microsoft\Windows\Temporary Internet Files\Content.IE5\NLN6HJGS\MP900387533[1].jpg"/>
          <p:cNvPicPr>
            <a:picLocks noChangeAspect="1" noChangeArrowheads="1"/>
          </p:cNvPicPr>
          <p:nvPr/>
        </p:nvPicPr>
        <p:blipFill>
          <a:blip r:embed="rId2"/>
          <a:srcRect/>
          <a:stretch>
            <a:fillRect/>
          </a:stretch>
        </p:blipFill>
        <p:spPr bwMode="auto">
          <a:xfrm>
            <a:off x="7035501" y="4386943"/>
            <a:ext cx="1906972" cy="23235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93663" y="147782"/>
            <a:ext cx="8936037" cy="1394691"/>
          </a:xfrm>
        </p:spPr>
        <p:txBody>
          <a:bodyPr>
            <a:normAutofit/>
          </a:bodyPr>
          <a:lstStyle/>
          <a:p>
            <a:r>
              <a:rPr lang="en-US" sz="4000" b="1" dirty="0" smtClean="0">
                <a:solidFill>
                  <a:srgbClr val="C00000"/>
                </a:solidFill>
              </a:rPr>
              <a:t>Little Rock School District </a:t>
            </a:r>
            <a:br>
              <a:rPr lang="en-US" sz="4000" b="1" dirty="0" smtClean="0">
                <a:solidFill>
                  <a:srgbClr val="C00000"/>
                </a:solidFill>
              </a:rPr>
            </a:br>
            <a:r>
              <a:rPr lang="en-US" sz="4000" b="1" dirty="0" smtClean="0">
                <a:solidFill>
                  <a:srgbClr val="C00000"/>
                </a:solidFill>
              </a:rPr>
              <a:t>Cultural Imperatives</a:t>
            </a:r>
            <a:endParaRPr lang="en-US" sz="3600" dirty="0" smtClean="0">
              <a:solidFill>
                <a:srgbClr val="C00000"/>
              </a:solidFill>
            </a:endParaRPr>
          </a:p>
        </p:txBody>
      </p:sp>
      <p:sp>
        <p:nvSpPr>
          <p:cNvPr id="3" name="Content Placeholder 2"/>
          <p:cNvSpPr>
            <a:spLocks noGrp="1"/>
          </p:cNvSpPr>
          <p:nvPr>
            <p:ph idx="1"/>
          </p:nvPr>
        </p:nvSpPr>
        <p:spPr>
          <a:xfrm>
            <a:off x="457200" y="1764144"/>
            <a:ext cx="8229600" cy="4795405"/>
          </a:xfrm>
        </p:spPr>
        <p:txBody>
          <a:bodyPr/>
          <a:lstStyle/>
          <a:p>
            <a:pPr>
              <a:lnSpc>
                <a:spcPct val="120000"/>
              </a:lnSpc>
            </a:pPr>
            <a:r>
              <a:rPr lang="en-US" dirty="0" smtClean="0"/>
              <a:t>An academically rigorous environment is evident in all classrooms.</a:t>
            </a:r>
          </a:p>
          <a:p>
            <a:pPr>
              <a:lnSpc>
                <a:spcPct val="120000"/>
              </a:lnSpc>
            </a:pPr>
            <a:r>
              <a:rPr lang="en-US" dirty="0" smtClean="0"/>
              <a:t>Communication is clear, open, and timely.</a:t>
            </a:r>
          </a:p>
          <a:p>
            <a:pPr>
              <a:lnSpc>
                <a:spcPct val="120000"/>
              </a:lnSpc>
            </a:pPr>
            <a:r>
              <a:rPr lang="en-US" dirty="0" smtClean="0"/>
              <a:t>Students, parents, families, and community members are essential partners.</a:t>
            </a:r>
          </a:p>
          <a:p>
            <a:pPr>
              <a:lnSpc>
                <a:spcPct val="120000"/>
              </a:lnSpc>
            </a:pPr>
            <a:r>
              <a:rPr lang="en-US" dirty="0" smtClean="0"/>
              <a:t>Diversity is valued as demonstrated by culturally competent practices. </a:t>
            </a:r>
          </a:p>
          <a:p>
            <a:pPr>
              <a:lnSpc>
                <a:spcPct val="120000"/>
              </a:lnSpc>
            </a:pPr>
            <a:r>
              <a:rPr lang="en-US" dirty="0" smtClean="0"/>
              <a:t>Facilities are safe, clean, secure and inviting.</a:t>
            </a:r>
          </a:p>
          <a:p>
            <a:pPr>
              <a:lnSpc>
                <a:spcPct val="110000"/>
              </a:lnSpc>
              <a:buNone/>
            </a:pPr>
            <a:endParaRPr lang="en-US" dirty="0" smtClean="0"/>
          </a:p>
        </p:txBody>
      </p:sp>
      <p:pic>
        <p:nvPicPr>
          <p:cNvPr id="2053" name="Picture 5" descr="C:\Users\Lisa.Muldrew\AppData\Local\Microsoft\Windows\Temporary Internet Files\Content.IE5\JEMN2B61\MC900078706[1].wmf"/>
          <p:cNvPicPr>
            <a:picLocks noChangeAspect="1" noChangeArrowheads="1"/>
          </p:cNvPicPr>
          <p:nvPr/>
        </p:nvPicPr>
        <p:blipFill>
          <a:blip r:embed="rId2"/>
          <a:srcRect/>
          <a:stretch>
            <a:fillRect/>
          </a:stretch>
        </p:blipFill>
        <p:spPr bwMode="auto">
          <a:xfrm>
            <a:off x="7385957" y="5094514"/>
            <a:ext cx="1643743" cy="1611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389" y="427442"/>
            <a:ext cx="7771962" cy="1569660"/>
          </a:xfrm>
          <a:prstGeom prst="rect">
            <a:avLst/>
          </a:prstGeom>
          <a:noFill/>
        </p:spPr>
        <p:txBody>
          <a:bodyPr>
            <a:spAutoFit/>
          </a:bodyPr>
          <a:lstStyle/>
          <a:p>
            <a:pPr algn="ctr" fontAlgn="auto">
              <a:spcBef>
                <a:spcPts val="0"/>
              </a:spcBef>
              <a:spcAft>
                <a:spcPts val="0"/>
              </a:spcAft>
              <a:defRPr/>
            </a:pPr>
            <a:r>
              <a:rPr lang="en-US" sz="9600" b="1" dirty="0">
                <a:ln w="17780" cmpd="sng">
                  <a:solidFill>
                    <a:srgbClr val="FFFFFF"/>
                  </a:solidFill>
                  <a:prstDash val="solid"/>
                  <a:miter lim="800000"/>
                </a:ln>
                <a:solidFill>
                  <a:srgbClr val="C00000"/>
                </a:solidFill>
                <a:effectLst>
                  <a:outerShdw blurRad="50800" algn="tl" rotWithShape="0">
                    <a:srgbClr val="000000"/>
                  </a:outerShdw>
                </a:effectLst>
                <a:latin typeface="+mn-lt"/>
                <a:ea typeface="+mn-ea"/>
              </a:rPr>
              <a:t>BELIEVE</a:t>
            </a:r>
          </a:p>
        </p:txBody>
      </p:sp>
      <p:sp>
        <p:nvSpPr>
          <p:cNvPr id="3" name="Rectangle 2"/>
          <p:cNvSpPr/>
          <p:nvPr/>
        </p:nvSpPr>
        <p:spPr>
          <a:xfrm>
            <a:off x="903277" y="1997102"/>
            <a:ext cx="7081106" cy="2585323"/>
          </a:xfrm>
          <a:prstGeom prst="rect">
            <a:avLst/>
          </a:prstGeom>
          <a:noFill/>
          <a:ln>
            <a:solidFill>
              <a:schemeClr val="accent1"/>
            </a:solidFill>
          </a:ln>
        </p:spPr>
        <p:txBody>
          <a:bodyPr wrap="none">
            <a:spAutoFit/>
          </a:bodyPr>
          <a:lstStyle/>
          <a:p>
            <a:pPr algn="ctr" fontAlgn="auto">
              <a:spcBef>
                <a:spcPts val="0"/>
              </a:spcBef>
              <a:spcAft>
                <a:spcPts val="0"/>
              </a:spcAft>
              <a:defRPr/>
            </a:pPr>
            <a:r>
              <a:rPr lang="en-US" sz="5400" b="1" dirty="0">
                <a:ln w="17780" cmpd="sng">
                  <a:solidFill>
                    <a:srgbClr val="FFFFFF"/>
                  </a:solidFill>
                  <a:prstDash val="solid"/>
                  <a:miter lim="800000"/>
                </a:ln>
                <a:solidFill>
                  <a:srgbClr val="C00000"/>
                </a:solidFill>
                <a:effectLst>
                  <a:glow rad="228600">
                    <a:schemeClr val="accent5">
                      <a:satMod val="175000"/>
                      <a:alpha val="40000"/>
                    </a:schemeClr>
                  </a:glow>
                  <a:outerShdw blurRad="50800" algn="tl" rotWithShape="0">
                    <a:srgbClr val="000000"/>
                  </a:outerShdw>
                </a:effectLst>
                <a:latin typeface="+mn-lt"/>
                <a:ea typeface="+mn-ea"/>
              </a:rPr>
              <a:t>IN </a:t>
            </a:r>
          </a:p>
          <a:p>
            <a:pPr algn="ctr" fontAlgn="auto">
              <a:spcBef>
                <a:spcPts val="0"/>
              </a:spcBef>
              <a:spcAft>
                <a:spcPts val="0"/>
              </a:spcAft>
              <a:defRPr/>
            </a:pPr>
            <a:r>
              <a:rPr lang="en-US" sz="5400" b="1" dirty="0">
                <a:ln w="17780" cmpd="sng">
                  <a:solidFill>
                    <a:srgbClr val="FFFFFF"/>
                  </a:solidFill>
                  <a:prstDash val="solid"/>
                  <a:miter lim="800000"/>
                </a:ln>
                <a:solidFill>
                  <a:srgbClr val="C00000"/>
                </a:solidFill>
                <a:effectLst>
                  <a:glow rad="228600">
                    <a:schemeClr val="accent5">
                      <a:satMod val="175000"/>
                      <a:alpha val="40000"/>
                    </a:schemeClr>
                  </a:glow>
                  <a:outerShdw blurRad="50800" algn="tl" rotWithShape="0">
                    <a:srgbClr val="000000"/>
                  </a:outerShdw>
                </a:effectLst>
                <a:latin typeface="+mn-lt"/>
                <a:ea typeface="+mn-ea"/>
              </a:rPr>
              <a:t>THE </a:t>
            </a:r>
            <a:r>
              <a:rPr lang="en-US" sz="5400" b="1" i="1" dirty="0">
                <a:ln w="17780" cmpd="sng">
                  <a:solidFill>
                    <a:srgbClr val="FFFFFF"/>
                  </a:solidFill>
                  <a:prstDash val="solid"/>
                  <a:miter lim="800000"/>
                </a:ln>
                <a:solidFill>
                  <a:srgbClr val="C00000"/>
                </a:solidFill>
                <a:effectLst>
                  <a:glow rad="228600">
                    <a:schemeClr val="accent5">
                      <a:satMod val="175000"/>
                      <a:alpha val="40000"/>
                    </a:schemeClr>
                  </a:glow>
                  <a:outerShdw blurRad="50800" algn="tl" rotWithShape="0">
                    <a:srgbClr val="000000"/>
                  </a:outerShdw>
                </a:effectLst>
                <a:latin typeface="+mn-lt"/>
                <a:ea typeface="+mn-ea"/>
              </a:rPr>
              <a:t>NEW</a:t>
            </a:r>
            <a:r>
              <a:rPr lang="en-US" sz="5400" b="1" dirty="0">
                <a:ln w="17780" cmpd="sng">
                  <a:solidFill>
                    <a:srgbClr val="FFFFFF"/>
                  </a:solidFill>
                  <a:prstDash val="solid"/>
                  <a:miter lim="800000"/>
                </a:ln>
                <a:solidFill>
                  <a:srgbClr val="C00000"/>
                </a:solidFill>
                <a:effectLst>
                  <a:glow rad="228600">
                    <a:schemeClr val="accent5">
                      <a:satMod val="175000"/>
                      <a:alpha val="40000"/>
                    </a:schemeClr>
                  </a:glow>
                  <a:outerShdw blurRad="50800" algn="tl" rotWithShape="0">
                    <a:srgbClr val="000000"/>
                  </a:outerShdw>
                </a:effectLst>
                <a:latin typeface="+mn-lt"/>
                <a:ea typeface="+mn-ea"/>
              </a:rPr>
              <a:t> LITTLE ROCK </a:t>
            </a:r>
          </a:p>
          <a:p>
            <a:pPr algn="ctr" fontAlgn="auto">
              <a:spcBef>
                <a:spcPts val="0"/>
              </a:spcBef>
              <a:spcAft>
                <a:spcPts val="0"/>
              </a:spcAft>
              <a:defRPr/>
            </a:pPr>
            <a:r>
              <a:rPr lang="en-US" sz="5400" b="1" dirty="0">
                <a:ln w="17780" cmpd="sng">
                  <a:solidFill>
                    <a:srgbClr val="FFFFFF"/>
                  </a:solidFill>
                  <a:prstDash val="solid"/>
                  <a:miter lim="800000"/>
                </a:ln>
                <a:solidFill>
                  <a:srgbClr val="C00000"/>
                </a:solidFill>
                <a:effectLst>
                  <a:glow rad="228600">
                    <a:schemeClr val="accent5">
                      <a:satMod val="175000"/>
                      <a:alpha val="40000"/>
                    </a:schemeClr>
                  </a:glow>
                  <a:outerShdw blurRad="50800" algn="tl" rotWithShape="0">
                    <a:srgbClr val="000000"/>
                  </a:outerShdw>
                </a:effectLst>
                <a:latin typeface="+mn-lt"/>
                <a:ea typeface="+mn-ea"/>
              </a:rPr>
              <a:t>SCHOOL DISTRICT</a:t>
            </a:r>
            <a:endParaRPr lang="en-US" sz="5400" b="1" dirty="0">
              <a:ln w="12700">
                <a:solidFill>
                  <a:schemeClr val="tx2">
                    <a:satMod val="155000"/>
                  </a:schemeClr>
                </a:solidFill>
                <a:prstDash val="solid"/>
              </a:ln>
              <a:solidFill>
                <a:srgbClr val="C00000"/>
              </a:solidFill>
              <a:effectLst>
                <a:glow rad="228600">
                  <a:schemeClr val="accent5">
                    <a:satMod val="175000"/>
                    <a:alpha val="40000"/>
                  </a:schemeClr>
                </a:glow>
                <a:outerShdw blurRad="50800" algn="tl" rotWithShape="0">
                  <a:srgbClr val="000000"/>
                </a:outerShdw>
              </a:effectLst>
              <a:latin typeface="+mn-lt"/>
              <a:ea typeface="+mn-ea"/>
            </a:endParaRPr>
          </a:p>
        </p:txBody>
      </p:sp>
      <p:sp>
        <p:nvSpPr>
          <p:cNvPr id="5" name="TextBox 4"/>
          <p:cNvSpPr txBox="1">
            <a:spLocks noChangeArrowheads="1"/>
          </p:cNvSpPr>
          <p:nvPr/>
        </p:nvSpPr>
        <p:spPr bwMode="auto">
          <a:xfrm>
            <a:off x="263525" y="4884738"/>
            <a:ext cx="87042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sz="4800" dirty="0"/>
              <a:t>Where </a:t>
            </a:r>
            <a:r>
              <a:rPr lang="en-US" sz="4800" i="1" u="sng" dirty="0">
                <a:solidFill>
                  <a:srgbClr val="0000FF"/>
                </a:solidFill>
              </a:rPr>
              <a:t>WE</a:t>
            </a:r>
            <a:r>
              <a:rPr lang="en-US" sz="4800" dirty="0"/>
              <a:t> Put Children First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dirty="0" smtClean="0">
                <a:solidFill>
                  <a:srgbClr val="C00000"/>
                </a:solidFill>
              </a:rPr>
              <a:t>What Makes a Leader?</a:t>
            </a:r>
          </a:p>
        </p:txBody>
      </p:sp>
      <p:sp>
        <p:nvSpPr>
          <p:cNvPr id="3" name="Content Placeholder 2"/>
          <p:cNvSpPr>
            <a:spLocks noGrp="1"/>
          </p:cNvSpPr>
          <p:nvPr>
            <p:ph idx="1"/>
          </p:nvPr>
        </p:nvSpPr>
        <p:spPr>
          <a:xfrm>
            <a:off x="457200" y="1644073"/>
            <a:ext cx="8229600" cy="4073236"/>
          </a:xfrm>
        </p:spPr>
        <p:txBody>
          <a:bodyPr>
            <a:normAutofit/>
          </a:bodyPr>
          <a:lstStyle/>
          <a:p>
            <a:pPr>
              <a:lnSpc>
                <a:spcPct val="90000"/>
              </a:lnSpc>
            </a:pPr>
            <a:r>
              <a:rPr lang="en-US" sz="3600" dirty="0" smtClean="0"/>
              <a:t>Self-awareness</a:t>
            </a:r>
            <a:r>
              <a:rPr lang="en-US" dirty="0" smtClean="0"/>
              <a:t> – knowing one</a:t>
            </a:r>
            <a:r>
              <a:rPr lang="en-US" altLang="en-US" dirty="0" smtClean="0"/>
              <a:t>’</a:t>
            </a:r>
            <a:r>
              <a:rPr lang="en-US" dirty="0" smtClean="0"/>
              <a:t>s strengths, weaknesses, drives, values, and impact on others</a:t>
            </a:r>
          </a:p>
          <a:p>
            <a:pPr>
              <a:lnSpc>
                <a:spcPct val="90000"/>
              </a:lnSpc>
              <a:buNone/>
            </a:pPr>
            <a:endParaRPr lang="en-US" dirty="0" smtClean="0"/>
          </a:p>
          <a:p>
            <a:pPr>
              <a:lnSpc>
                <a:spcPct val="90000"/>
              </a:lnSpc>
            </a:pPr>
            <a:r>
              <a:rPr lang="en-US" sz="3600" dirty="0" smtClean="0"/>
              <a:t>Self-regulation</a:t>
            </a:r>
            <a:r>
              <a:rPr lang="en-US" dirty="0" smtClean="0"/>
              <a:t> – controlling or redirecting disruptive impulses and moods</a:t>
            </a:r>
          </a:p>
          <a:p>
            <a:pPr>
              <a:lnSpc>
                <a:spcPct val="90000"/>
              </a:lnSpc>
              <a:buNone/>
            </a:pPr>
            <a:endParaRPr lang="en-US" dirty="0" smtClean="0"/>
          </a:p>
          <a:p>
            <a:pPr>
              <a:lnSpc>
                <a:spcPct val="90000"/>
              </a:lnSpc>
            </a:pPr>
            <a:r>
              <a:rPr lang="en-US" sz="3600" dirty="0" smtClean="0"/>
              <a:t>Motivation</a:t>
            </a:r>
            <a:r>
              <a:rPr lang="en-US" dirty="0" smtClean="0"/>
              <a:t> – a passion to work for reasons that go beyond money or status</a:t>
            </a:r>
          </a:p>
        </p:txBody>
      </p:sp>
      <p:pic>
        <p:nvPicPr>
          <p:cNvPr id="1026" name="Picture 2" descr="C:\Users\Lisa.Muldrew\AppData\Local\Microsoft\Windows\Temporary Internet Files\Content.IE5\31L2YU2X\MP900442372[1].jpg"/>
          <p:cNvPicPr>
            <a:picLocks noChangeAspect="1" noChangeArrowheads="1"/>
          </p:cNvPicPr>
          <p:nvPr/>
        </p:nvPicPr>
        <p:blipFill>
          <a:blip r:embed="rId2"/>
          <a:srcRect/>
          <a:stretch>
            <a:fillRect/>
          </a:stretch>
        </p:blipFill>
        <p:spPr bwMode="auto">
          <a:xfrm>
            <a:off x="6357257" y="4801948"/>
            <a:ext cx="2569126" cy="18307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dirty="0" smtClean="0">
                <a:solidFill>
                  <a:srgbClr val="C00000"/>
                </a:solidFill>
              </a:rPr>
              <a:t>What Makes a Leader?</a:t>
            </a:r>
          </a:p>
        </p:txBody>
      </p:sp>
      <p:sp>
        <p:nvSpPr>
          <p:cNvPr id="3" name="Content Placeholder 2"/>
          <p:cNvSpPr>
            <a:spLocks noGrp="1"/>
          </p:cNvSpPr>
          <p:nvPr>
            <p:ph idx="1"/>
          </p:nvPr>
        </p:nvSpPr>
        <p:spPr>
          <a:xfrm>
            <a:off x="457200" y="1699490"/>
            <a:ext cx="8229600" cy="4294909"/>
          </a:xfrm>
        </p:spPr>
        <p:txBody>
          <a:bodyPr>
            <a:normAutofit/>
          </a:bodyPr>
          <a:lstStyle/>
          <a:p>
            <a:pPr>
              <a:lnSpc>
                <a:spcPct val="90000"/>
              </a:lnSpc>
            </a:pPr>
            <a:r>
              <a:rPr lang="en-US" sz="3600" dirty="0" smtClean="0"/>
              <a:t>Empathy</a:t>
            </a:r>
            <a:r>
              <a:rPr lang="en-US" dirty="0" smtClean="0"/>
              <a:t> – understanding other people</a:t>
            </a:r>
            <a:r>
              <a:rPr lang="en-US" altLang="en-US" dirty="0" smtClean="0"/>
              <a:t>’</a:t>
            </a:r>
            <a:r>
              <a:rPr lang="en-US" dirty="0" smtClean="0"/>
              <a:t>s emotional makeup</a:t>
            </a:r>
          </a:p>
          <a:p>
            <a:pPr>
              <a:lnSpc>
                <a:spcPct val="90000"/>
              </a:lnSpc>
            </a:pPr>
            <a:endParaRPr lang="en-US" dirty="0" smtClean="0"/>
          </a:p>
          <a:p>
            <a:pPr>
              <a:lnSpc>
                <a:spcPct val="90000"/>
              </a:lnSpc>
            </a:pPr>
            <a:r>
              <a:rPr lang="en-US" sz="3600" dirty="0" smtClean="0"/>
              <a:t>Social skill </a:t>
            </a:r>
            <a:r>
              <a:rPr lang="en-US" dirty="0" smtClean="0"/>
              <a:t>– building rapport with others to move them in desired directions</a:t>
            </a:r>
          </a:p>
        </p:txBody>
      </p:sp>
      <p:pic>
        <p:nvPicPr>
          <p:cNvPr id="7" name="Picture 8" descr="C:\Users\Lisa.Muldrew\AppData\Local\Microsoft\Windows\Temporary Internet Files\Content.IE5\4UV9SEJP\MP900442363[1].jpg"/>
          <p:cNvPicPr>
            <a:picLocks noChangeAspect="1" noChangeArrowheads="1"/>
          </p:cNvPicPr>
          <p:nvPr/>
        </p:nvPicPr>
        <p:blipFill>
          <a:blip r:embed="rId2"/>
          <a:srcRect/>
          <a:stretch>
            <a:fillRect/>
          </a:stretch>
        </p:blipFill>
        <p:spPr bwMode="auto">
          <a:xfrm>
            <a:off x="5900057" y="4562928"/>
            <a:ext cx="2960914" cy="18832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r>
              <a:rPr lang="en-US" dirty="0" smtClean="0">
                <a:solidFill>
                  <a:srgbClr val="C00000"/>
                </a:solidFill>
              </a:rPr>
              <a:t>What Makes a Leader?</a:t>
            </a:r>
          </a:p>
        </p:txBody>
      </p:sp>
      <p:graphicFrame>
        <p:nvGraphicFramePr>
          <p:cNvPr id="4" name="Content Placeholder 3"/>
          <p:cNvGraphicFramePr>
            <a:graphicFrameLocks noGrp="1"/>
          </p:cNvGraphicFramePr>
          <p:nvPr>
            <p:ph idx="1"/>
          </p:nvPr>
        </p:nvGraphicFramePr>
        <p:xfrm>
          <a:off x="457200" y="1641620"/>
          <a:ext cx="8229600" cy="4297650"/>
        </p:xfrm>
        <a:graphic>
          <a:graphicData uri="http://schemas.openxmlformats.org/drawingml/2006/table">
            <a:tbl>
              <a:tblPr firstRow="1" bandRow="1">
                <a:tableStyleId>{5C22544A-7EE6-4342-B048-85BDC9FD1C3A}</a:tableStyleId>
              </a:tblPr>
              <a:tblGrid>
                <a:gridCol w="4114800"/>
                <a:gridCol w="4114800"/>
              </a:tblGrid>
              <a:tr h="907977">
                <a:tc>
                  <a:txBody>
                    <a:bodyPr/>
                    <a:lstStyle/>
                    <a:p>
                      <a:r>
                        <a:rPr lang="en-US" sz="1800" dirty="0" smtClean="0"/>
                        <a:t>Self-awareness</a:t>
                      </a:r>
                      <a:endParaRPr lang="en-US" sz="1800" dirty="0"/>
                    </a:p>
                  </a:txBody>
                  <a:tcPr marT="45717" marB="45717"/>
                </a:tc>
                <a:tc>
                  <a:txBody>
                    <a:bodyPr/>
                    <a:lstStyle/>
                    <a:p>
                      <a:r>
                        <a:rPr lang="en-US" sz="1800" dirty="0" smtClean="0"/>
                        <a:t>*Self-confidence</a:t>
                      </a:r>
                    </a:p>
                    <a:p>
                      <a:r>
                        <a:rPr lang="en-US" sz="1800" dirty="0" smtClean="0"/>
                        <a:t>*Realistic self-assessment</a:t>
                      </a:r>
                    </a:p>
                    <a:p>
                      <a:r>
                        <a:rPr lang="en-US" sz="1800" dirty="0" smtClean="0"/>
                        <a:t>*Thirst</a:t>
                      </a:r>
                      <a:r>
                        <a:rPr lang="en-US" sz="1800" baseline="0" dirty="0" smtClean="0"/>
                        <a:t> for constructive criticism</a:t>
                      </a:r>
                      <a:endParaRPr lang="en-US" sz="1800" dirty="0"/>
                    </a:p>
                  </a:txBody>
                  <a:tcPr marT="45717" marB="45717"/>
                </a:tc>
              </a:tr>
              <a:tr h="635582">
                <a:tc>
                  <a:txBody>
                    <a:bodyPr/>
                    <a:lstStyle/>
                    <a:p>
                      <a:r>
                        <a:rPr lang="en-US" sz="1800" dirty="0" smtClean="0"/>
                        <a:t>Self-regulation</a:t>
                      </a:r>
                      <a:endParaRPr lang="en-US" sz="1800" dirty="0"/>
                    </a:p>
                  </a:txBody>
                  <a:tcPr marT="45717" marB="45717"/>
                </a:tc>
                <a:tc>
                  <a:txBody>
                    <a:bodyPr/>
                    <a:lstStyle/>
                    <a:p>
                      <a:r>
                        <a:rPr lang="en-US" sz="1800" dirty="0" smtClean="0"/>
                        <a:t>*Integrity</a:t>
                      </a:r>
                    </a:p>
                    <a:p>
                      <a:r>
                        <a:rPr lang="en-US" sz="1800" dirty="0" smtClean="0"/>
                        <a:t>*Openness</a:t>
                      </a:r>
                      <a:r>
                        <a:rPr lang="en-US" sz="1800" baseline="0" dirty="0" smtClean="0"/>
                        <a:t> to </a:t>
                      </a:r>
                      <a:r>
                        <a:rPr lang="en-US" sz="1800" dirty="0" smtClean="0"/>
                        <a:t>change</a:t>
                      </a:r>
                      <a:endParaRPr lang="en-US" sz="1800" dirty="0"/>
                    </a:p>
                  </a:txBody>
                  <a:tcPr marT="45717" marB="45717"/>
                </a:tc>
              </a:tr>
              <a:tr h="907977">
                <a:tc>
                  <a:txBody>
                    <a:bodyPr/>
                    <a:lstStyle/>
                    <a:p>
                      <a:r>
                        <a:rPr lang="en-US" sz="1800" dirty="0" smtClean="0"/>
                        <a:t>Motivation</a:t>
                      </a:r>
                      <a:endParaRPr lang="en-US" sz="1800" dirty="0"/>
                    </a:p>
                  </a:txBody>
                  <a:tcPr marT="45717" marB="45717"/>
                </a:tc>
                <a:tc>
                  <a:txBody>
                    <a:bodyPr/>
                    <a:lstStyle/>
                    <a:p>
                      <a:r>
                        <a:rPr lang="en-US" sz="1800" dirty="0" smtClean="0"/>
                        <a:t>*Strong</a:t>
                      </a:r>
                      <a:r>
                        <a:rPr lang="en-US" sz="1800" baseline="0" dirty="0" smtClean="0"/>
                        <a:t> desire to achieve</a:t>
                      </a:r>
                    </a:p>
                    <a:p>
                      <a:r>
                        <a:rPr lang="en-US" sz="1800" dirty="0" smtClean="0"/>
                        <a:t>*Organizational</a:t>
                      </a:r>
                      <a:r>
                        <a:rPr lang="en-US" sz="1800" baseline="0" dirty="0" smtClean="0"/>
                        <a:t> commitment</a:t>
                      </a:r>
                    </a:p>
                    <a:p>
                      <a:r>
                        <a:rPr lang="en-US" sz="1800" dirty="0" smtClean="0"/>
                        <a:t>*Optimism, even in the face of failure</a:t>
                      </a:r>
                      <a:endParaRPr lang="en-US" sz="1800" dirty="0"/>
                    </a:p>
                  </a:txBody>
                  <a:tcPr marT="45717" marB="45717"/>
                </a:tc>
              </a:tr>
              <a:tr h="1180371">
                <a:tc>
                  <a:txBody>
                    <a:bodyPr/>
                    <a:lstStyle/>
                    <a:p>
                      <a:r>
                        <a:rPr lang="en-US" sz="1800" dirty="0" smtClean="0"/>
                        <a:t>Empathy</a:t>
                      </a:r>
                      <a:endParaRPr lang="en-US" sz="1800" dirty="0"/>
                    </a:p>
                  </a:txBody>
                  <a:tcPr marT="45717" marB="45717"/>
                </a:tc>
                <a:tc>
                  <a:txBody>
                    <a:bodyPr/>
                    <a:lstStyle/>
                    <a:p>
                      <a:r>
                        <a:rPr lang="en-US" sz="1800" dirty="0" smtClean="0"/>
                        <a:t>*Expertise in attracting and retaining </a:t>
                      </a:r>
                    </a:p>
                    <a:p>
                      <a:r>
                        <a:rPr lang="en-US" sz="1800" dirty="0" smtClean="0"/>
                        <a:t>     talent</a:t>
                      </a:r>
                    </a:p>
                    <a:p>
                      <a:r>
                        <a:rPr lang="en-US" sz="1800" dirty="0" smtClean="0"/>
                        <a:t>*Service to clients and customers</a:t>
                      </a:r>
                    </a:p>
                    <a:p>
                      <a:r>
                        <a:rPr lang="en-US" sz="1800" dirty="0" smtClean="0"/>
                        <a:t>*Sensitivity</a:t>
                      </a:r>
                      <a:r>
                        <a:rPr lang="en-US" sz="1800" baseline="0" dirty="0" smtClean="0"/>
                        <a:t> to cross-cultural differences</a:t>
                      </a:r>
                      <a:endParaRPr lang="en-US" sz="1800" dirty="0"/>
                    </a:p>
                  </a:txBody>
                  <a:tcPr marT="45717" marB="45717"/>
                </a:tc>
              </a:tr>
              <a:tr h="635582">
                <a:tc>
                  <a:txBody>
                    <a:bodyPr/>
                    <a:lstStyle/>
                    <a:p>
                      <a:r>
                        <a:rPr lang="en-US" sz="1800" dirty="0" smtClean="0"/>
                        <a:t>Social Skill</a:t>
                      </a:r>
                      <a:endParaRPr lang="en-US" sz="1800" dirty="0"/>
                    </a:p>
                  </a:txBody>
                  <a:tcPr marT="45717" marB="45717"/>
                </a:tc>
                <a:tc>
                  <a:txBody>
                    <a:bodyPr/>
                    <a:lstStyle/>
                    <a:p>
                      <a:r>
                        <a:rPr lang="en-US" sz="1800" dirty="0" smtClean="0"/>
                        <a:t>*Effectiveness</a:t>
                      </a:r>
                      <a:r>
                        <a:rPr lang="en-US" sz="1800" baseline="0" dirty="0" smtClean="0"/>
                        <a:t> in leading change</a:t>
                      </a:r>
                    </a:p>
                    <a:p>
                      <a:r>
                        <a:rPr lang="en-US" sz="1800" baseline="0" dirty="0" smtClean="0"/>
                        <a:t>*Expertise in building and leading teams</a:t>
                      </a:r>
                      <a:endParaRPr lang="en-US" sz="1800" dirty="0"/>
                    </a:p>
                  </a:txBody>
                  <a:tcPr marT="45717" marB="45717"/>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457200" y="186891"/>
            <a:ext cx="8229600" cy="995363"/>
          </a:xfrm>
        </p:spPr>
        <p:txBody>
          <a:bodyPr/>
          <a:lstStyle/>
          <a:p>
            <a:r>
              <a:rPr lang="en-US" dirty="0" smtClean="0">
                <a:solidFill>
                  <a:srgbClr val="C00000"/>
                </a:solidFill>
              </a:rPr>
              <a:t>Mistakes Leaders Make</a:t>
            </a:r>
          </a:p>
        </p:txBody>
      </p:sp>
      <p:sp>
        <p:nvSpPr>
          <p:cNvPr id="3" name="Content Placeholder 2"/>
          <p:cNvSpPr>
            <a:spLocks noGrp="1"/>
          </p:cNvSpPr>
          <p:nvPr>
            <p:ph idx="1"/>
          </p:nvPr>
        </p:nvSpPr>
        <p:spPr>
          <a:xfrm>
            <a:off x="150813" y="1182254"/>
            <a:ext cx="8867775" cy="5135419"/>
          </a:xfrm>
        </p:spPr>
        <p:txBody>
          <a:bodyPr>
            <a:normAutofit fontScale="92500" lnSpcReduction="10000"/>
          </a:bodyPr>
          <a:lstStyle/>
          <a:p>
            <a:r>
              <a:rPr lang="en-US" sz="3900" dirty="0" smtClean="0"/>
              <a:t>Top-Down Attitude</a:t>
            </a:r>
          </a:p>
          <a:p>
            <a:pPr>
              <a:buNone/>
            </a:pPr>
            <a:endParaRPr lang="en-US" sz="1000" dirty="0" smtClean="0"/>
          </a:p>
          <a:p>
            <a:pPr marL="457200" lvl="1" indent="0">
              <a:buFont typeface="Arial" pitchFamily="34" charset="0"/>
              <a:buNone/>
            </a:pPr>
            <a:r>
              <a:rPr lang="en-US" sz="2700" dirty="0" smtClean="0"/>
              <a:t>*The  top-down attitude comes naturally to most people.</a:t>
            </a:r>
          </a:p>
          <a:p>
            <a:pPr marL="457200" lvl="1" indent="0">
              <a:buFont typeface="Arial" pitchFamily="34" charset="0"/>
              <a:buNone/>
            </a:pPr>
            <a:endParaRPr lang="en-US" sz="1000" dirty="0" smtClean="0"/>
          </a:p>
          <a:p>
            <a:pPr marL="457200" lvl="1" indent="0">
              <a:buFont typeface="Arial" pitchFamily="34" charset="0"/>
              <a:buNone/>
            </a:pPr>
            <a:r>
              <a:rPr lang="en-US" sz="2700" dirty="0" smtClean="0"/>
              <a:t>*Servant Leadership is much more rare.</a:t>
            </a:r>
          </a:p>
          <a:p>
            <a:pPr marL="457200" lvl="1" indent="0">
              <a:buFont typeface="Arial" pitchFamily="34" charset="0"/>
              <a:buNone/>
            </a:pPr>
            <a:endParaRPr lang="en-US" sz="1000" dirty="0" smtClean="0"/>
          </a:p>
          <a:p>
            <a:pPr marL="457200" lvl="1" indent="0">
              <a:buFont typeface="Arial" pitchFamily="34" charset="0"/>
              <a:buNone/>
            </a:pPr>
            <a:r>
              <a:rPr lang="en-US" sz="2700" dirty="0" smtClean="0"/>
              <a:t>*Effective leaders see themselves at the bottom of the inverted pyramid.</a:t>
            </a:r>
          </a:p>
          <a:p>
            <a:pPr marL="457200" lvl="1" indent="0">
              <a:buFont typeface="Arial" pitchFamily="34" charset="0"/>
              <a:buNone/>
            </a:pPr>
            <a:endParaRPr lang="en-US" sz="1000" dirty="0" smtClean="0"/>
          </a:p>
          <a:p>
            <a:r>
              <a:rPr lang="en-US" sz="3900" dirty="0" smtClean="0"/>
              <a:t>Putting Paperwork before </a:t>
            </a:r>
            <a:r>
              <a:rPr lang="en-US" sz="3900" i="1" dirty="0" err="1" smtClean="0"/>
              <a:t>Peoplework</a:t>
            </a:r>
            <a:endParaRPr lang="en-US" sz="3900" i="1" dirty="0" smtClean="0"/>
          </a:p>
          <a:p>
            <a:pPr>
              <a:buNone/>
            </a:pPr>
            <a:endParaRPr lang="en-US" sz="1000" i="1" dirty="0" smtClean="0"/>
          </a:p>
          <a:p>
            <a:pPr marL="457200" lvl="1" indent="0">
              <a:buFont typeface="Arial" pitchFamily="34" charset="0"/>
              <a:buNone/>
            </a:pPr>
            <a:r>
              <a:rPr lang="en-US" sz="2700" dirty="0" smtClean="0"/>
              <a:t>*The greater the leadership role, the more important </a:t>
            </a:r>
            <a:r>
              <a:rPr lang="en-US" altLang="en-US" sz="2700" dirty="0" smtClean="0"/>
              <a:t>“</a:t>
            </a:r>
            <a:r>
              <a:rPr lang="en-US" altLang="ja-JP" sz="2700" dirty="0" err="1" smtClean="0"/>
              <a:t>peoplework</a:t>
            </a:r>
            <a:r>
              <a:rPr lang="en-US" altLang="en-US" sz="2700" dirty="0" smtClean="0"/>
              <a:t>”</a:t>
            </a:r>
            <a:r>
              <a:rPr lang="en-US" altLang="ja-JP" sz="2700" dirty="0" smtClean="0"/>
              <a:t> is.</a:t>
            </a:r>
          </a:p>
          <a:p>
            <a:pPr marL="457200" lvl="1" indent="0">
              <a:buFont typeface="Arial" pitchFamily="34" charset="0"/>
              <a:buNone/>
            </a:pPr>
            <a:endParaRPr lang="en-US" altLang="ja-JP" sz="1000" dirty="0" smtClean="0"/>
          </a:p>
          <a:p>
            <a:pPr marL="457200" lvl="1" indent="0">
              <a:buFont typeface="Arial" pitchFamily="34" charset="0"/>
              <a:buNone/>
            </a:pPr>
            <a:r>
              <a:rPr lang="en-US" sz="2700" dirty="0" smtClean="0"/>
              <a:t>*People are opportunities, not interruptions.</a:t>
            </a:r>
          </a:p>
          <a:p>
            <a:pPr marL="457200" lvl="1" indent="0">
              <a:buFont typeface="Arial" pitchFamily="34" charset="0"/>
              <a:buNone/>
            </a:pPr>
            <a:endParaRPr lang="en-US" sz="1000" dirty="0" smtClean="0"/>
          </a:p>
          <a:p>
            <a:pPr marL="457200" lvl="1" indent="0">
              <a:buFont typeface="Arial" pitchFamily="34" charset="0"/>
              <a:buNone/>
            </a:pPr>
            <a:r>
              <a:rPr lang="en-US" sz="2700" dirty="0" smtClean="0"/>
              <a:t>*Only through association is there transformation.</a:t>
            </a:r>
          </a:p>
          <a:p>
            <a:pPr marL="457200" lvl="1" indent="0">
              <a:buFont typeface="Arial" pitchFamily="34" charset="0"/>
              <a:buNone/>
            </a:pPr>
            <a:endParaRPr lang="en-US" sz="27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linds(horizontal)">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1431636"/>
            <a:ext cx="8492836" cy="5061528"/>
          </a:xfrm>
        </p:spPr>
        <p:txBody>
          <a:bodyPr rtlCol="0">
            <a:normAutofit lnSpcReduction="10000"/>
          </a:bodyPr>
          <a:lstStyle/>
          <a:p>
            <a:pPr>
              <a:defRPr/>
            </a:pPr>
            <a:r>
              <a:rPr lang="en-US" sz="4000" dirty="0" smtClean="0">
                <a:ea typeface="+mn-ea"/>
              </a:rPr>
              <a:t> </a:t>
            </a:r>
            <a:r>
              <a:rPr lang="en-US" sz="3600" dirty="0" smtClean="0">
                <a:ea typeface="+mn-ea"/>
              </a:rPr>
              <a:t>Absence of Affirmation</a:t>
            </a:r>
          </a:p>
          <a:p>
            <a:pPr fontAlgn="auto">
              <a:spcAft>
                <a:spcPts val="0"/>
              </a:spcAft>
              <a:buNone/>
              <a:defRPr/>
            </a:pPr>
            <a:endParaRPr lang="en-US" sz="900" dirty="0" smtClean="0">
              <a:ea typeface="+mn-ea"/>
            </a:endParaRPr>
          </a:p>
          <a:p>
            <a:pPr marL="457200" lvl="1" indent="0" fontAlgn="auto">
              <a:spcAft>
                <a:spcPts val="0"/>
              </a:spcAft>
              <a:buFont typeface="Arial"/>
              <a:buNone/>
              <a:defRPr/>
            </a:pPr>
            <a:r>
              <a:rPr lang="en-US" sz="2700" dirty="0" smtClean="0"/>
              <a:t>*</a:t>
            </a:r>
            <a:r>
              <a:rPr lang="en-US" sz="2700" dirty="0" smtClean="0">
                <a:ea typeface="+mn-ea"/>
              </a:rPr>
              <a:t>We often underestimate the power of the tiniest personal touch of kindness.</a:t>
            </a:r>
          </a:p>
          <a:p>
            <a:pPr marL="457200" lvl="1" indent="0" fontAlgn="auto">
              <a:spcAft>
                <a:spcPts val="0"/>
              </a:spcAft>
              <a:buFont typeface="Arial"/>
              <a:buNone/>
              <a:defRPr/>
            </a:pPr>
            <a:endParaRPr lang="en-US" sz="900" dirty="0" smtClean="0">
              <a:ea typeface="+mn-ea"/>
            </a:endParaRPr>
          </a:p>
          <a:p>
            <a:pPr marL="457200" lvl="1" indent="0" fontAlgn="auto">
              <a:spcAft>
                <a:spcPts val="0"/>
              </a:spcAft>
              <a:buFont typeface="Arial"/>
              <a:buNone/>
              <a:defRPr/>
            </a:pPr>
            <a:r>
              <a:rPr lang="en-US" sz="2700" dirty="0" smtClean="0">
                <a:ea typeface="+mn-ea"/>
              </a:rPr>
              <a:t>*Learn to read the varying levels of affirmation your people need.</a:t>
            </a:r>
          </a:p>
          <a:p>
            <a:pPr marL="457200" lvl="1" indent="0" fontAlgn="auto">
              <a:spcAft>
                <a:spcPts val="0"/>
              </a:spcAft>
              <a:buFont typeface="Arial"/>
              <a:buNone/>
              <a:defRPr/>
            </a:pPr>
            <a:endParaRPr lang="en-US" sz="900" dirty="0" smtClean="0">
              <a:ea typeface="+mn-ea"/>
            </a:endParaRPr>
          </a:p>
          <a:p>
            <a:pPr marL="514350" indent="-457200">
              <a:defRPr/>
            </a:pPr>
            <a:r>
              <a:rPr lang="en-US" sz="3600" dirty="0" smtClean="0">
                <a:ea typeface="+mn-ea"/>
              </a:rPr>
              <a:t>Communication Chaos</a:t>
            </a:r>
          </a:p>
          <a:p>
            <a:pPr marL="514350" indent="-457200" fontAlgn="auto">
              <a:spcAft>
                <a:spcPts val="0"/>
              </a:spcAft>
              <a:buNone/>
              <a:defRPr/>
            </a:pPr>
            <a:endParaRPr lang="en-US" sz="900" dirty="0" smtClean="0">
              <a:ea typeface="+mn-ea"/>
            </a:endParaRPr>
          </a:p>
          <a:p>
            <a:pPr marL="457200" lvl="1" indent="0" fontAlgn="auto">
              <a:spcAft>
                <a:spcPts val="0"/>
              </a:spcAft>
              <a:buFont typeface="Arial"/>
              <a:buNone/>
              <a:defRPr/>
            </a:pPr>
            <a:r>
              <a:rPr lang="en-US" sz="2700" dirty="0" smtClean="0">
                <a:ea typeface="+mn-ea"/>
              </a:rPr>
              <a:t>*When left in the dark, people tend to dream up wild rumors.</a:t>
            </a:r>
          </a:p>
          <a:p>
            <a:pPr marL="457200" lvl="1" indent="0" fontAlgn="auto">
              <a:spcAft>
                <a:spcPts val="0"/>
              </a:spcAft>
              <a:buFont typeface="Arial"/>
              <a:buNone/>
              <a:defRPr/>
            </a:pPr>
            <a:endParaRPr lang="en-US" sz="900" dirty="0" smtClean="0">
              <a:ea typeface="+mn-ea"/>
            </a:endParaRPr>
          </a:p>
          <a:p>
            <a:pPr marL="457200" lvl="1" indent="0" fontAlgn="auto">
              <a:spcAft>
                <a:spcPts val="0"/>
              </a:spcAft>
              <a:buFont typeface="Arial"/>
              <a:buNone/>
              <a:defRPr/>
            </a:pPr>
            <a:r>
              <a:rPr lang="en-US" sz="2700" dirty="0" smtClean="0">
                <a:ea typeface="+mn-ea"/>
              </a:rPr>
              <a:t>*Communication must be the passionate obsession to effective leadership.</a:t>
            </a:r>
          </a:p>
          <a:p>
            <a:pPr marL="457200" lvl="1" indent="0" fontAlgn="auto">
              <a:spcAft>
                <a:spcPts val="0"/>
              </a:spcAft>
              <a:buFont typeface="Arial"/>
              <a:buNone/>
              <a:defRPr/>
            </a:pPr>
            <a:endParaRPr lang="en-US" dirty="0" smtClean="0">
              <a:ea typeface="+mn-ea"/>
            </a:endParaRPr>
          </a:p>
        </p:txBody>
      </p:sp>
      <p:sp>
        <p:nvSpPr>
          <p:cNvPr id="4" name="Rectangle 3"/>
          <p:cNvSpPr/>
          <p:nvPr/>
        </p:nvSpPr>
        <p:spPr>
          <a:xfrm>
            <a:off x="457200" y="489527"/>
            <a:ext cx="8058727" cy="830997"/>
          </a:xfrm>
          <a:prstGeom prst="rect">
            <a:avLst/>
          </a:prstGeom>
        </p:spPr>
        <p:txBody>
          <a:bodyPr wrap="square">
            <a:spAutoFit/>
          </a:bodyPr>
          <a:lstStyle/>
          <a:p>
            <a:pPr algn="ctr"/>
            <a:r>
              <a:rPr lang="en-US" sz="4800" b="1" dirty="0" smtClean="0">
                <a:solidFill>
                  <a:srgbClr val="C00000"/>
                </a:solidFill>
                <a:effectLst>
                  <a:outerShdw blurRad="63500" dist="38100" dir="8220000" algn="tl" rotWithShape="0">
                    <a:srgbClr val="000000">
                      <a:alpha val="30000"/>
                    </a:srgbClr>
                  </a:outerShdw>
                </a:effectLst>
                <a:latin typeface="+mj-lt"/>
                <a:ea typeface="+mj-lt"/>
                <a:cs typeface="+mj-lt"/>
              </a:rPr>
              <a:t>Mistakes Leaders Make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Content Placeholder 2"/>
          <p:cNvSpPr>
            <a:spLocks noGrp="1"/>
          </p:cNvSpPr>
          <p:nvPr>
            <p:ph idx="1"/>
          </p:nvPr>
        </p:nvSpPr>
        <p:spPr>
          <a:xfrm>
            <a:off x="277091" y="1431635"/>
            <a:ext cx="8409709" cy="4192877"/>
          </a:xfrm>
        </p:spPr>
        <p:txBody>
          <a:bodyPr/>
          <a:lstStyle/>
          <a:p>
            <a:r>
              <a:rPr lang="en-US" sz="3600" dirty="0" smtClean="0"/>
              <a:t>Failure to Focus on the Future</a:t>
            </a:r>
          </a:p>
          <a:p>
            <a:pPr marL="457200" lvl="1" indent="0">
              <a:buFont typeface="Arial" pitchFamily="34" charset="0"/>
              <a:buNone/>
            </a:pPr>
            <a:endParaRPr lang="en-US" sz="900" dirty="0" smtClean="0"/>
          </a:p>
          <a:p>
            <a:pPr marL="457200" lvl="1" indent="0">
              <a:buFont typeface="Arial" pitchFamily="34" charset="0"/>
              <a:buNone/>
            </a:pPr>
            <a:r>
              <a:rPr lang="en-US" sz="2700" dirty="0" smtClean="0"/>
              <a:t>*A leader</a:t>
            </a:r>
            <a:r>
              <a:rPr lang="en-US" altLang="en-US" sz="2700" dirty="0" smtClean="0"/>
              <a:t>’</a:t>
            </a:r>
            <a:r>
              <a:rPr lang="en-US" sz="2700" dirty="0" smtClean="0"/>
              <a:t>s concentration must not be on the past nor on the present, but on the future.</a:t>
            </a:r>
          </a:p>
          <a:p>
            <a:pPr marL="457200" lvl="1" indent="0">
              <a:buFont typeface="Arial" pitchFamily="34" charset="0"/>
              <a:buNone/>
            </a:pPr>
            <a:endParaRPr lang="en-US" sz="900" dirty="0" smtClean="0"/>
          </a:p>
          <a:p>
            <a:pPr marL="457200" lvl="1" indent="0">
              <a:buFont typeface="Arial" pitchFamily="34" charset="0"/>
              <a:buNone/>
            </a:pPr>
            <a:r>
              <a:rPr lang="en-US" sz="2700" dirty="0" smtClean="0"/>
              <a:t>*Vision is an effective leader</a:t>
            </a:r>
            <a:r>
              <a:rPr lang="en-US" altLang="en-US" sz="2700" dirty="0" smtClean="0"/>
              <a:t>’</a:t>
            </a:r>
            <a:r>
              <a:rPr lang="en-US" sz="2700" dirty="0" smtClean="0"/>
              <a:t>s chief preoccupation.</a:t>
            </a:r>
          </a:p>
          <a:p>
            <a:pPr marL="457200" lvl="1" indent="0">
              <a:buFont typeface="Arial" pitchFamily="34" charset="0"/>
              <a:buNone/>
            </a:pPr>
            <a:endParaRPr lang="en-US" sz="900" dirty="0" smtClean="0"/>
          </a:p>
          <a:p>
            <a:pPr marL="457200" lvl="1" indent="0">
              <a:buFont typeface="Arial" pitchFamily="34" charset="0"/>
              <a:buNone/>
            </a:pPr>
            <a:r>
              <a:rPr lang="en-US" sz="2700" dirty="0" smtClean="0"/>
              <a:t>*Organizations are reinvented with new generations of dreamers.</a:t>
            </a:r>
          </a:p>
        </p:txBody>
      </p:sp>
      <p:sp>
        <p:nvSpPr>
          <p:cNvPr id="3" name="Rectangle 2"/>
          <p:cNvSpPr/>
          <p:nvPr/>
        </p:nvSpPr>
        <p:spPr>
          <a:xfrm>
            <a:off x="1230015" y="452858"/>
            <a:ext cx="6340197" cy="830997"/>
          </a:xfrm>
          <a:prstGeom prst="rect">
            <a:avLst/>
          </a:prstGeom>
        </p:spPr>
        <p:txBody>
          <a:bodyPr wrap="none">
            <a:spAutoFit/>
          </a:bodyPr>
          <a:lstStyle/>
          <a:p>
            <a:r>
              <a:rPr lang="en-US" sz="4800" b="1" dirty="0" smtClean="0">
                <a:solidFill>
                  <a:srgbClr val="C00000"/>
                </a:solidFill>
                <a:effectLst>
                  <a:outerShdw blurRad="38100" dist="38100" dir="2700000" algn="tl">
                    <a:srgbClr val="000000">
                      <a:alpha val="43137"/>
                    </a:srgbClr>
                  </a:outerShdw>
                </a:effectLst>
                <a:latin typeface="+mj-lt"/>
              </a:rPr>
              <a:t>Mistakes Leaders Make</a:t>
            </a:r>
            <a:endParaRPr lang="en-US" sz="4800" b="1" dirty="0">
              <a:effectLst>
                <a:outerShdw blurRad="38100" dist="38100" dir="2700000" algn="tl">
                  <a:srgbClr val="000000">
                    <a:alpha val="43137"/>
                  </a:srgbClr>
                </a:outerShdw>
              </a:effectLst>
              <a:latin typeface="+mj-lt"/>
            </a:endParaRPr>
          </a:p>
        </p:txBody>
      </p:sp>
      <p:pic>
        <p:nvPicPr>
          <p:cNvPr id="4098" name="Picture 2" descr="C:\Users\Lisa.Muldrew\AppData\Local\Microsoft\Windows\Temporary Internet Files\Content.IE5\O5ROAO0G\MC910216374[1].png"/>
          <p:cNvPicPr>
            <a:picLocks noChangeAspect="1" noChangeArrowheads="1"/>
          </p:cNvPicPr>
          <p:nvPr/>
        </p:nvPicPr>
        <p:blipFill>
          <a:blip r:embed="rId2"/>
          <a:srcRect/>
          <a:stretch>
            <a:fillRect/>
          </a:stretch>
        </p:blipFill>
        <p:spPr bwMode="auto">
          <a:xfrm>
            <a:off x="6231133" y="4355697"/>
            <a:ext cx="2912867" cy="25376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animEffect transition="in" filter="blinds(horizontal)">
                                      <p:cBhvr>
                                        <p:cTn id="7" dur="500"/>
                                        <p:tgtEl>
                                          <p:spTgt spid="8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3">
                                            <p:txEl>
                                              <p:pRg st="2" end="2"/>
                                            </p:txEl>
                                          </p:spTgt>
                                        </p:tgtEl>
                                        <p:attrNameLst>
                                          <p:attrName>style.visibility</p:attrName>
                                        </p:attrNameLst>
                                      </p:cBhvr>
                                      <p:to>
                                        <p:strVal val="visible"/>
                                      </p:to>
                                    </p:set>
                                    <p:animEffect transition="in" filter="blinds(horizontal)">
                                      <p:cBhvr>
                                        <p:cTn id="12" dur="500"/>
                                        <p:tgtEl>
                                          <p:spTgt spid="819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3">
                                            <p:txEl>
                                              <p:pRg st="4" end="4"/>
                                            </p:txEl>
                                          </p:spTgt>
                                        </p:tgtEl>
                                        <p:attrNameLst>
                                          <p:attrName>style.visibility</p:attrName>
                                        </p:attrNameLst>
                                      </p:cBhvr>
                                      <p:to>
                                        <p:strVal val="visible"/>
                                      </p:to>
                                    </p:set>
                                    <p:animEffect transition="in" filter="blinds(horizontal)">
                                      <p:cBhvr>
                                        <p:cTn id="17" dur="500"/>
                                        <p:tgtEl>
                                          <p:spTgt spid="819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193">
                                            <p:txEl>
                                              <p:pRg st="6" end="6"/>
                                            </p:txEl>
                                          </p:spTgt>
                                        </p:tgtEl>
                                        <p:attrNameLst>
                                          <p:attrName>style.visibility</p:attrName>
                                        </p:attrNameLst>
                                      </p:cBhvr>
                                      <p:to>
                                        <p:strVal val="visible"/>
                                      </p:to>
                                    </p:set>
                                    <p:animEffect transition="in" filter="blinds(horizontal)">
                                      <p:cBhvr>
                                        <p:cTn id="22" dur="500"/>
                                        <p:tgtEl>
                                          <p:spTgt spid="819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457200" y="369455"/>
            <a:ext cx="8229600" cy="1614055"/>
          </a:xfrm>
        </p:spPr>
        <p:txBody>
          <a:bodyPr>
            <a:noAutofit/>
          </a:bodyPr>
          <a:lstStyle/>
          <a:p>
            <a:r>
              <a:rPr lang="en-US" dirty="0" smtClean="0">
                <a:solidFill>
                  <a:srgbClr val="C00000"/>
                </a:solidFill>
              </a:rPr>
              <a:t>LITTLE ROCK SCHOOL DISTRICT</a:t>
            </a:r>
          </a:p>
        </p:txBody>
      </p:sp>
      <p:sp>
        <p:nvSpPr>
          <p:cNvPr id="9218" name="Content Placeholder 2"/>
          <p:cNvSpPr>
            <a:spLocks noGrp="1"/>
          </p:cNvSpPr>
          <p:nvPr>
            <p:ph idx="1"/>
          </p:nvPr>
        </p:nvSpPr>
        <p:spPr>
          <a:xfrm>
            <a:off x="457200" y="1983510"/>
            <a:ext cx="8229600" cy="3678381"/>
          </a:xfrm>
        </p:spPr>
        <p:txBody>
          <a:bodyPr/>
          <a:lstStyle/>
          <a:p>
            <a:pPr marL="0" indent="0" algn="ctr">
              <a:buFont typeface="Arial" pitchFamily="34" charset="0"/>
              <a:buNone/>
            </a:pPr>
            <a:r>
              <a:rPr lang="en-US" dirty="0" smtClean="0"/>
              <a:t>		</a:t>
            </a:r>
          </a:p>
          <a:p>
            <a:pPr marL="0" indent="0" algn="ctr">
              <a:buFont typeface="Arial" pitchFamily="34" charset="0"/>
              <a:buNone/>
            </a:pPr>
            <a:r>
              <a:rPr lang="en-US" sz="4000" dirty="0" smtClean="0"/>
              <a:t>Vision Statement</a:t>
            </a:r>
          </a:p>
          <a:p>
            <a:pPr marL="0" indent="0" algn="ctr">
              <a:buFont typeface="Arial" pitchFamily="34" charset="0"/>
              <a:buNone/>
            </a:pPr>
            <a:r>
              <a:rPr lang="en-US" altLang="en-US" sz="4000" dirty="0" smtClean="0"/>
              <a:t>“</a:t>
            </a:r>
            <a:r>
              <a:rPr lang="en-US" sz="4000" dirty="0" smtClean="0"/>
              <a:t>Creating Excellence for Tomorrow</a:t>
            </a:r>
            <a:r>
              <a:rPr lang="en-US" altLang="en-US" sz="4000" dirty="0" smtClean="0"/>
              <a:t>”</a:t>
            </a:r>
            <a:endParaRPr lang="en-US" sz="4000" dirty="0" smtClean="0"/>
          </a:p>
        </p:txBody>
      </p:sp>
      <p:pic>
        <p:nvPicPr>
          <p:cNvPr id="2053" name="Picture 5" descr="C:\Users\Lisa.Muldrew\AppData\Local\Microsoft\Windows\Temporary Internet Files\Content.IE5\DI2Z91K1\MP900341499[1].jpg"/>
          <p:cNvPicPr>
            <a:picLocks noChangeAspect="1" noChangeArrowheads="1"/>
          </p:cNvPicPr>
          <p:nvPr/>
        </p:nvPicPr>
        <p:blipFill>
          <a:blip r:embed="rId2"/>
          <a:srcRect/>
          <a:stretch>
            <a:fillRect/>
          </a:stretch>
        </p:blipFill>
        <p:spPr bwMode="auto">
          <a:xfrm>
            <a:off x="6734287" y="4378361"/>
            <a:ext cx="2216078" cy="23075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blinds(horizontal)">
                                      <p:cBhvr>
                                        <p:cTn id="7" dur="500"/>
                                        <p:tgtEl>
                                          <p:spTgt spid="9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5"/>
          <p:cNvSpPr>
            <a:spLocks noGrp="1"/>
          </p:cNvSpPr>
          <p:nvPr>
            <p:ph type="title"/>
          </p:nvPr>
        </p:nvSpPr>
        <p:spPr>
          <a:xfrm>
            <a:off x="457200" y="293254"/>
            <a:ext cx="8229600" cy="1443182"/>
          </a:xfrm>
        </p:spPr>
        <p:txBody>
          <a:bodyPr>
            <a:noAutofit/>
          </a:bodyPr>
          <a:lstStyle/>
          <a:p>
            <a:r>
              <a:rPr lang="en-US" dirty="0" smtClean="0">
                <a:solidFill>
                  <a:srgbClr val="C00000"/>
                </a:solidFill>
              </a:rPr>
              <a:t>LITTLE ROCK SCHOOL DISTRICT</a:t>
            </a:r>
          </a:p>
        </p:txBody>
      </p:sp>
      <p:sp>
        <p:nvSpPr>
          <p:cNvPr id="7" name="Content Placeholder 6"/>
          <p:cNvSpPr>
            <a:spLocks noGrp="1"/>
          </p:cNvSpPr>
          <p:nvPr>
            <p:ph idx="1"/>
          </p:nvPr>
        </p:nvSpPr>
        <p:spPr>
          <a:xfrm>
            <a:off x="457200" y="1847273"/>
            <a:ext cx="8229600" cy="4525963"/>
          </a:xfrm>
        </p:spPr>
        <p:txBody>
          <a:bodyPr>
            <a:normAutofit lnSpcReduction="10000"/>
          </a:bodyPr>
          <a:lstStyle/>
          <a:p>
            <a:pPr marL="0" indent="0" algn="ctr">
              <a:lnSpc>
                <a:spcPct val="90000"/>
              </a:lnSpc>
              <a:buFont typeface="Arial" pitchFamily="34" charset="0"/>
              <a:buNone/>
            </a:pPr>
            <a:r>
              <a:rPr lang="en-US" sz="2700" dirty="0" smtClean="0"/>
              <a:t>Mission Statement </a:t>
            </a:r>
          </a:p>
          <a:p>
            <a:pPr marL="0" indent="0" algn="ctr">
              <a:lnSpc>
                <a:spcPct val="90000"/>
              </a:lnSpc>
              <a:buFont typeface="Arial" pitchFamily="34" charset="0"/>
              <a:buNone/>
            </a:pPr>
            <a:endParaRPr lang="en-US" sz="2700" dirty="0" smtClean="0"/>
          </a:p>
          <a:p>
            <a:pPr marL="0" indent="0" algn="ctr">
              <a:lnSpc>
                <a:spcPct val="90000"/>
              </a:lnSpc>
              <a:buFont typeface="Arial" pitchFamily="34" charset="0"/>
              <a:buNone/>
            </a:pPr>
            <a:r>
              <a:rPr lang="en-US" sz="2700" dirty="0" smtClean="0"/>
              <a:t>"The mission of the Little Rock School District is to equip all students with the skills and knowledge to realize their aspirations, think critically and independently, learn continuously, and face the future as productive contributing citizens. This mission is accomplished through open access to a diverse, innovative and challenging curriculum in a secure environment with a staff dedicated to excellence and empowered with the trust and support of our community." </a:t>
            </a:r>
          </a:p>
          <a:p>
            <a:pPr marL="0" indent="0">
              <a:lnSpc>
                <a:spcPct val="90000"/>
              </a:lnSpc>
            </a:pPr>
            <a:endParaRPr lang="en-US" sz="27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691</TotalTime>
  <Words>565</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Human</vt:lpstr>
      <vt:lpstr>PowerPoint Presentation</vt:lpstr>
      <vt:lpstr>What Makes a Leader?</vt:lpstr>
      <vt:lpstr>What Makes a Leader?</vt:lpstr>
      <vt:lpstr>What Makes a Leader?</vt:lpstr>
      <vt:lpstr>Mistakes Leaders Make</vt:lpstr>
      <vt:lpstr>PowerPoint Presentation</vt:lpstr>
      <vt:lpstr>PowerPoint Presentation</vt:lpstr>
      <vt:lpstr>LITTLE ROCK SCHOOL DISTRICT</vt:lpstr>
      <vt:lpstr>LITTLE ROCK SCHOOL DISTRICT</vt:lpstr>
      <vt:lpstr>PowerPoint Presentation</vt:lpstr>
      <vt:lpstr>Little Rock School District  Cultural Imperatives</vt:lpstr>
      <vt:lpstr>Little Rock School District  Cultural Imperatives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IPS ips</dc:creator>
  <cp:lastModifiedBy>Suggs, Dexter</cp:lastModifiedBy>
  <cp:revision>39</cp:revision>
  <cp:lastPrinted>2013-07-08T15:28:38Z</cp:lastPrinted>
  <dcterms:created xsi:type="dcterms:W3CDTF">2013-07-04T15:04:25Z</dcterms:created>
  <dcterms:modified xsi:type="dcterms:W3CDTF">2013-07-22T14:18:35Z</dcterms:modified>
</cp:coreProperties>
</file>