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5"/>
  </p:notesMasterIdLst>
  <p:sldIdLst>
    <p:sldId id="256" r:id="rId2"/>
    <p:sldId id="290" r:id="rId3"/>
    <p:sldId id="257" r:id="rId4"/>
    <p:sldId id="258" r:id="rId5"/>
    <p:sldId id="259" r:id="rId6"/>
    <p:sldId id="260" r:id="rId7"/>
    <p:sldId id="261" r:id="rId8"/>
    <p:sldId id="288" r:id="rId9"/>
    <p:sldId id="264" r:id="rId10"/>
    <p:sldId id="291" r:id="rId11"/>
    <p:sldId id="292" r:id="rId12"/>
    <p:sldId id="289" r:id="rId13"/>
    <p:sldId id="287" r:id="rId14"/>
    <p:sldId id="293" r:id="rId15"/>
    <p:sldId id="286" r:id="rId16"/>
    <p:sldId id="263" r:id="rId17"/>
    <p:sldId id="294" r:id="rId18"/>
    <p:sldId id="266" r:id="rId19"/>
    <p:sldId id="267" r:id="rId20"/>
    <p:sldId id="268" r:id="rId21"/>
    <p:sldId id="270" r:id="rId22"/>
    <p:sldId id="271" r:id="rId23"/>
    <p:sldId id="273" r:id="rId24"/>
    <p:sldId id="274" r:id="rId25"/>
    <p:sldId id="276" r:id="rId26"/>
    <p:sldId id="297" r:id="rId27"/>
    <p:sldId id="300" r:id="rId28"/>
    <p:sldId id="282" r:id="rId29"/>
    <p:sldId id="283" r:id="rId30"/>
    <p:sldId id="302" r:id="rId31"/>
    <p:sldId id="285" r:id="rId32"/>
    <p:sldId id="301" r:id="rId33"/>
    <p:sldId id="262"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24" autoAdjust="0"/>
    <p:restoredTop sz="94660"/>
  </p:normalViewPr>
  <p:slideViewPr>
    <p:cSldViewPr>
      <p:cViewPr varScale="1">
        <p:scale>
          <a:sx n="68" d="100"/>
          <a:sy n="68" d="100"/>
        </p:scale>
        <p:origin x="-588" y="-96"/>
      </p:cViewPr>
      <p:guideLst>
        <p:guide orient="horz" pos="2160"/>
        <p:guide pos="2880"/>
      </p:guideLst>
    </p:cSldViewPr>
  </p:slideViewPr>
  <p:notesTextViewPr>
    <p:cViewPr>
      <p:scale>
        <a:sx n="100" d="100"/>
        <a:sy n="100" d="100"/>
      </p:scale>
      <p:origin x="0" y="0"/>
    </p:cViewPr>
  </p:notesTextViewPr>
  <p:notesViewPr>
    <p:cSldViewPr>
      <p:cViewPr varScale="1">
        <p:scale>
          <a:sx n="65" d="100"/>
          <a:sy n="65" d="100"/>
        </p:scale>
        <p:origin x="-1278" y="-11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B4A587-12BF-480B-BC01-2DD0DCF48099}" type="datetimeFigureOut">
              <a:rPr lang="en-US" smtClean="0"/>
              <a:pPr/>
              <a:t>7/23/2013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7F2E6C-5472-49D2-B223-27D7A383F51B}"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800" dirty="0" smtClean="0"/>
          </a:p>
          <a:p>
            <a:endParaRPr lang="en-US" sz="1800" dirty="0"/>
          </a:p>
          <a:p>
            <a:r>
              <a:rPr lang="en-US" sz="1800" dirty="0" smtClean="0"/>
              <a:t>The committee strove to make the handbook more accessible and user friendly for all of our patrons. </a:t>
            </a:r>
            <a:endParaRPr lang="en-US" sz="1800" dirty="0"/>
          </a:p>
        </p:txBody>
      </p:sp>
      <p:sp>
        <p:nvSpPr>
          <p:cNvPr id="4" name="Slide Number Placeholder 3"/>
          <p:cNvSpPr>
            <a:spLocks noGrp="1"/>
          </p:cNvSpPr>
          <p:nvPr>
            <p:ph type="sldNum" sz="quarter" idx="10"/>
          </p:nvPr>
        </p:nvSpPr>
        <p:spPr/>
        <p:txBody>
          <a:bodyPr/>
          <a:lstStyle/>
          <a:p>
            <a:fld id="{DD7F2E6C-5472-49D2-B223-27D7A383F51B}" type="slidenum">
              <a:rPr lang="en-US" smtClean="0"/>
              <a:pPr/>
              <a:t>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This is the actual table of contents of the handbook and as you</a:t>
            </a:r>
            <a:r>
              <a:rPr lang="en-US" sz="1800" baseline="0" dirty="0" smtClean="0"/>
              <a:t> can see it has been codified in sections for easier access and to be more user friendly </a:t>
            </a:r>
            <a:r>
              <a:rPr lang="en-US" sz="1800" dirty="0" smtClean="0"/>
              <a:t>The  </a:t>
            </a:r>
            <a:r>
              <a:rPr lang="en-US" sz="1800" dirty="0" smtClean="0"/>
              <a:t>section </a:t>
            </a:r>
            <a:r>
              <a:rPr lang="en-US" sz="1800" dirty="0" smtClean="0"/>
              <a:t>Laws/Policies/Regulations are referenced</a:t>
            </a:r>
            <a:r>
              <a:rPr lang="en-US" sz="1800" baseline="0" dirty="0" smtClean="0"/>
              <a:t> in one place in the handbook beginning on page 12</a:t>
            </a:r>
            <a:endParaRPr lang="en-US" sz="1800" dirty="0" smtClean="0"/>
          </a:p>
          <a:p>
            <a:endParaRPr lang="en-US" sz="1800" dirty="0"/>
          </a:p>
          <a:p>
            <a:r>
              <a:rPr lang="en-US" sz="1800" dirty="0" smtClean="0"/>
              <a:t> The section – Student Conduct – contains the rules and consequences – page 67</a:t>
            </a:r>
            <a:endParaRPr lang="en-US" sz="1800" dirty="0"/>
          </a:p>
        </p:txBody>
      </p:sp>
      <p:sp>
        <p:nvSpPr>
          <p:cNvPr id="4" name="Slide Number Placeholder 3"/>
          <p:cNvSpPr>
            <a:spLocks noGrp="1"/>
          </p:cNvSpPr>
          <p:nvPr>
            <p:ph type="sldNum" sz="quarter" idx="10"/>
          </p:nvPr>
        </p:nvSpPr>
        <p:spPr/>
        <p:txBody>
          <a:bodyPr/>
          <a:lstStyle/>
          <a:p>
            <a:fld id="{DD7F2E6C-5472-49D2-B223-27D7A383F51B}" type="slidenum">
              <a:rPr lang="en-US" smtClean="0"/>
              <a:pPr/>
              <a:t>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D7F2E6C-5472-49D2-B223-27D7A383F51B}" type="slidenum">
              <a:rPr lang="en-US" smtClean="0"/>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400" dirty="0" smtClean="0"/>
              <a:t>This form MUST be completed for EVERY complaint</a:t>
            </a:r>
          </a:p>
          <a:p>
            <a:endParaRPr lang="en-US" sz="2400" dirty="0"/>
          </a:p>
          <a:p>
            <a:r>
              <a:rPr lang="en-US" sz="2400" dirty="0" smtClean="0"/>
              <a:t>Data collected will be used to determine the services, -ins-service programs needed for each school</a:t>
            </a:r>
            <a:endParaRPr lang="en-US" sz="2400" dirty="0"/>
          </a:p>
        </p:txBody>
      </p:sp>
      <p:sp>
        <p:nvSpPr>
          <p:cNvPr id="4" name="Slide Number Placeholder 3"/>
          <p:cNvSpPr>
            <a:spLocks noGrp="1"/>
          </p:cNvSpPr>
          <p:nvPr>
            <p:ph type="sldNum" sz="quarter" idx="10"/>
          </p:nvPr>
        </p:nvSpPr>
        <p:spPr/>
        <p:txBody>
          <a:bodyPr/>
          <a:lstStyle/>
          <a:p>
            <a:fld id="{DD7F2E6C-5472-49D2-B223-27D7A383F51B}" type="slidenum">
              <a:rPr lang="en-US" smtClean="0"/>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8072869-4B9A-4507-ADA0-AB82CB87F975}" type="datetimeFigureOut">
              <a:rPr lang="en-US" smtClean="0"/>
              <a:pPr/>
              <a:t>7/23/2013</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3C0FF8D9-2B8C-465B-A951-7E47746EC19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072869-4B9A-4507-ADA0-AB82CB87F975}" type="datetimeFigureOut">
              <a:rPr lang="en-US" smtClean="0"/>
              <a:pPr/>
              <a:t>7/23/2013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0FF8D9-2B8C-465B-A951-7E47746EC19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072869-4B9A-4507-ADA0-AB82CB87F975}" type="datetimeFigureOut">
              <a:rPr lang="en-US" smtClean="0"/>
              <a:pPr/>
              <a:t>7/23/2013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0FF8D9-2B8C-465B-A951-7E47746EC19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072869-4B9A-4507-ADA0-AB82CB87F975}" type="datetimeFigureOut">
              <a:rPr lang="en-US" smtClean="0"/>
              <a:pPr/>
              <a:t>7/23/2013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0FF8D9-2B8C-465B-A951-7E47746EC19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8072869-4B9A-4507-ADA0-AB82CB87F975}" type="datetimeFigureOut">
              <a:rPr lang="en-US" smtClean="0"/>
              <a:pPr/>
              <a:t>7/23/2013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0FF8D9-2B8C-465B-A951-7E47746EC19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8072869-4B9A-4507-ADA0-AB82CB87F975}" type="datetimeFigureOut">
              <a:rPr lang="en-US" smtClean="0"/>
              <a:pPr/>
              <a:t>7/23/2013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0FF8D9-2B8C-465B-A951-7E47746EC19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8072869-4B9A-4507-ADA0-AB82CB87F975}" type="datetimeFigureOut">
              <a:rPr lang="en-US" smtClean="0"/>
              <a:pPr/>
              <a:t>7/23/2013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0FF8D9-2B8C-465B-A951-7E47746EC19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8072869-4B9A-4507-ADA0-AB82CB87F975}" type="datetimeFigureOut">
              <a:rPr lang="en-US" smtClean="0"/>
              <a:pPr/>
              <a:t>7/23/2013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0FF8D9-2B8C-465B-A951-7E47746EC19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072869-4B9A-4507-ADA0-AB82CB87F975}" type="datetimeFigureOut">
              <a:rPr lang="en-US" smtClean="0"/>
              <a:pPr/>
              <a:t>7/23/2013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0FF8D9-2B8C-465B-A951-7E47746EC19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8072869-4B9A-4507-ADA0-AB82CB87F975}" type="datetimeFigureOut">
              <a:rPr lang="en-US" smtClean="0"/>
              <a:pPr/>
              <a:t>7/23/2013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0FF8D9-2B8C-465B-A951-7E47746EC19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8072869-4B9A-4507-ADA0-AB82CB87F975}" type="datetimeFigureOut">
              <a:rPr lang="en-US" smtClean="0"/>
              <a:pPr/>
              <a:t>7/23/2013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3C0FF8D9-2B8C-465B-A951-7E47746EC195}"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8072869-4B9A-4507-ADA0-AB82CB87F975}" type="datetimeFigureOut">
              <a:rPr lang="en-US" smtClean="0"/>
              <a:pPr/>
              <a:t>7/23/2013</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C0FF8D9-2B8C-465B-A951-7E47746EC195}"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cis.lrsd.org/StudentServices/HIB"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800" b="1" dirty="0" smtClean="0"/>
              <a:t>Student </a:t>
            </a:r>
            <a:r>
              <a:rPr lang="en-US" sz="4800" b="1" dirty="0" smtClean="0"/>
              <a:t>Services Division</a:t>
            </a:r>
            <a:endParaRPr lang="en-US" sz="4800" b="1" dirty="0"/>
          </a:p>
        </p:txBody>
      </p:sp>
      <p:sp>
        <p:nvSpPr>
          <p:cNvPr id="3" name="Subtitle 2"/>
          <p:cNvSpPr>
            <a:spLocks noGrp="1"/>
          </p:cNvSpPr>
          <p:nvPr>
            <p:ph type="subTitle" idx="1"/>
          </p:nvPr>
        </p:nvSpPr>
        <p:spPr/>
        <p:txBody>
          <a:bodyPr>
            <a:normAutofit fontScale="92500"/>
          </a:bodyPr>
          <a:lstStyle/>
          <a:p>
            <a:pPr algn="ctr"/>
            <a:r>
              <a:rPr lang="en-US" sz="3200" dirty="0" smtClean="0"/>
              <a:t>COMPLIANCE</a:t>
            </a:r>
          </a:p>
          <a:p>
            <a:pPr algn="ctr"/>
            <a:r>
              <a:rPr lang="en-US" sz="3200" dirty="0" smtClean="0"/>
              <a:t>Executive Summary</a:t>
            </a:r>
            <a:r>
              <a:rPr lang="en-US" sz="3200" dirty="0" smtClean="0"/>
              <a:t> </a:t>
            </a:r>
          </a:p>
          <a:p>
            <a:pPr algn="ctr"/>
            <a:r>
              <a:rPr lang="en-US" sz="3200" dirty="0" smtClean="0"/>
              <a:t>Dr. Frederick L. Fields, Senior Director/SATS</a:t>
            </a:r>
            <a:endParaRPr 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lstStyle/>
          <a:p>
            <a:pPr algn="ctr"/>
            <a:r>
              <a:rPr lang="en-US" dirty="0" smtClean="0"/>
              <a:t>The Process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SBIT recommendations for ALE placements are required for Category II and  III violations  p. 74-77 in the 2013-2014 handbook</a:t>
            </a:r>
          </a:p>
          <a:p>
            <a:r>
              <a:rPr lang="en-US" dirty="0" smtClean="0"/>
              <a:t>Category IV violations DO NOT require PBIS documentation. (Extenuating circumstances may lend itself to an SBIT team meeting) </a:t>
            </a:r>
          </a:p>
          <a:p>
            <a:pPr fontAlgn="ctr"/>
            <a:r>
              <a:rPr lang="en-US" b="1" u="sng" dirty="0" smtClean="0">
                <a:solidFill>
                  <a:srgbClr val="FF0000"/>
                </a:solidFill>
              </a:rPr>
              <a:t>Reduction of </a:t>
            </a:r>
            <a:r>
              <a:rPr lang="en-US" b="1" u="sng" dirty="0" smtClean="0">
                <a:solidFill>
                  <a:srgbClr val="FF0000"/>
                </a:solidFill>
              </a:rPr>
              <a:t>Sanction  page 86</a:t>
            </a:r>
            <a:endParaRPr lang="en-US" dirty="0" smtClean="0">
              <a:solidFill>
                <a:srgbClr val="FF0000"/>
              </a:solidFill>
            </a:endParaRPr>
          </a:p>
          <a:p>
            <a:pPr fontAlgn="ctr">
              <a:buNone/>
            </a:pPr>
            <a:r>
              <a:rPr lang="en-US" dirty="0" smtClean="0"/>
              <a:t>    The </a:t>
            </a:r>
            <a:r>
              <a:rPr lang="en-US" dirty="0" smtClean="0"/>
              <a:t>Superintendent, Associate Superintendents, Senior Director of Student Services, the Student Hearing Officer, or the Principal may at any time reduce the sanction imposed against a student. Reduction of the sanction does not affect the student’s right to appeal the lesser sanction.</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pPr algn="ctr"/>
            <a:r>
              <a:rPr lang="en-US" dirty="0" smtClean="0"/>
              <a:t>The Process Continued</a:t>
            </a:r>
            <a:endParaRPr lang="en-US" dirty="0"/>
          </a:p>
        </p:txBody>
      </p:sp>
      <p:sp>
        <p:nvSpPr>
          <p:cNvPr id="3" name="Content Placeholder 2"/>
          <p:cNvSpPr>
            <a:spLocks noGrp="1"/>
          </p:cNvSpPr>
          <p:nvPr>
            <p:ph idx="1"/>
          </p:nvPr>
        </p:nvSpPr>
        <p:spPr>
          <a:xfrm>
            <a:off x="457200" y="914400"/>
            <a:ext cx="8229600" cy="5410200"/>
          </a:xfrm>
        </p:spPr>
        <p:txBody>
          <a:bodyPr>
            <a:noAutofit/>
          </a:bodyPr>
          <a:lstStyle/>
          <a:p>
            <a:r>
              <a:rPr lang="en-US" sz="1800" dirty="0" smtClean="0"/>
              <a:t>After a student has been recommended for ALE by the SBIT team and administration, the administrator MUST call the hearing office with the parent and schedule an immediate hearing. </a:t>
            </a:r>
            <a:r>
              <a:rPr lang="en-US" sz="1800" dirty="0" smtClean="0">
                <a:solidFill>
                  <a:srgbClr val="FFC000"/>
                </a:solidFill>
              </a:rPr>
              <a:t>(PARENTS ARE REQUIRED TO BE PART OF THE SBIT)</a:t>
            </a:r>
          </a:p>
          <a:p>
            <a:pPr>
              <a:buNone/>
            </a:pPr>
            <a:endParaRPr lang="en-US" sz="1800" dirty="0" smtClean="0">
              <a:solidFill>
                <a:srgbClr val="FFC000"/>
              </a:solidFill>
            </a:endParaRPr>
          </a:p>
          <a:p>
            <a:r>
              <a:rPr lang="en-US" sz="1800" dirty="0" smtClean="0">
                <a:solidFill>
                  <a:srgbClr val="FF0000"/>
                </a:solidFill>
              </a:rPr>
              <a:t>ALL HEARING DOCUMENTATION MUST BE IMMEDIATELY FAXED OR SCANNED TO MS. LEWIS WITHIN ONE HOUR OF SCHEDULING THE HEARING. THE SANCTION MUST BE PUT IN THE SYSTEM DURING THIS TIMEFRAME AS WELL.</a:t>
            </a:r>
          </a:p>
          <a:p>
            <a:endParaRPr lang="en-US" sz="1800" dirty="0" smtClean="0"/>
          </a:p>
          <a:p>
            <a:r>
              <a:rPr lang="en-US" sz="1800" dirty="0" smtClean="0"/>
              <a:t>Special needs students may have to be housed at the school if there is no immediate hearing date available.</a:t>
            </a:r>
          </a:p>
          <a:p>
            <a:endParaRPr lang="en-US" sz="1800" dirty="0" smtClean="0"/>
          </a:p>
          <a:p>
            <a:r>
              <a:rPr lang="en-US" sz="1800" dirty="0" smtClean="0"/>
              <a:t>Attendance is to be maintained at home school until  the secretary at the ALE submits a written request to drop for an immediate enrollment at the receiving site.</a:t>
            </a:r>
          </a:p>
          <a:p>
            <a:r>
              <a:rPr lang="en-US" sz="1800" dirty="0" smtClean="0"/>
              <a:t>Interventions are assigned upon entry and 3 counselors have been assigned to facilitate the needs of the students assigned in the areas of social/emotional, academic, and behavioral at our secondary site.</a:t>
            </a: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fontScale="90000"/>
          </a:bodyPr>
          <a:lstStyle/>
          <a:p>
            <a:pPr algn="ctr"/>
            <a:r>
              <a:rPr lang="en-US" dirty="0" smtClean="0"/>
              <a:t>Continued</a:t>
            </a:r>
            <a:endParaRPr lang="en-US" dirty="0"/>
          </a:p>
        </p:txBody>
      </p:sp>
      <p:sp>
        <p:nvSpPr>
          <p:cNvPr id="5" name="Content Placeholder 4"/>
          <p:cNvSpPr>
            <a:spLocks noGrp="1"/>
          </p:cNvSpPr>
          <p:nvPr>
            <p:ph idx="1"/>
          </p:nvPr>
        </p:nvSpPr>
        <p:spPr>
          <a:xfrm>
            <a:off x="457200" y="1066800"/>
            <a:ext cx="8229600" cy="5257800"/>
          </a:xfrm>
        </p:spPr>
        <p:txBody>
          <a:bodyPr>
            <a:normAutofit fontScale="55000" lnSpcReduction="20000"/>
          </a:bodyPr>
          <a:lstStyle/>
          <a:p>
            <a:r>
              <a:rPr lang="en-US" sz="3800" dirty="0" smtClean="0"/>
              <a:t>All ALE placements punitive and none punitive MUST go through the ALE Liaison and/or the Hearing office/due process review team.</a:t>
            </a:r>
          </a:p>
          <a:p>
            <a:pPr>
              <a:buNone/>
            </a:pPr>
            <a:endParaRPr lang="en-US" sz="3800" dirty="0" smtClean="0"/>
          </a:p>
          <a:p>
            <a:r>
              <a:rPr lang="en-US" sz="3800" dirty="0" smtClean="0"/>
              <a:t>ALE Programs are Elementary K-2 Mabelvale, 3-5 Washington, and Hamilton 6-12</a:t>
            </a:r>
          </a:p>
          <a:p>
            <a:endParaRPr lang="en-US" sz="3800" dirty="0" smtClean="0"/>
          </a:p>
          <a:p>
            <a:r>
              <a:rPr lang="en-US" sz="3800" dirty="0" smtClean="0"/>
              <a:t>Co Coordinators Willie Vinson and Patricia Boykin</a:t>
            </a:r>
          </a:p>
          <a:p>
            <a:pPr>
              <a:buNone/>
            </a:pPr>
            <a:endParaRPr lang="en-US" sz="3800" dirty="0" smtClean="0"/>
          </a:p>
          <a:p>
            <a:r>
              <a:rPr lang="en-US" sz="3800" dirty="0" smtClean="0"/>
              <a:t>Exit Transition meetings are none confrontational and for purposes of providing summative data and strategies to the home school to help the student to maintain success and avoid recidivism </a:t>
            </a:r>
          </a:p>
          <a:p>
            <a:pPr>
              <a:buNone/>
            </a:pPr>
            <a:endParaRPr lang="en-US" sz="3800" dirty="0" smtClean="0"/>
          </a:p>
          <a:p>
            <a:r>
              <a:rPr lang="en-US" sz="3800" dirty="0" smtClean="0"/>
              <a:t>Exit transition data will be sent prior to the meeting so that the receiving schools will be afforded an opportunity to prepare for the return of the student.</a:t>
            </a:r>
          </a:p>
          <a:p>
            <a:pPr>
              <a:buNone/>
            </a:pPr>
            <a:endParaRPr lang="en-US" sz="3800" dirty="0" smtClean="0"/>
          </a:p>
          <a:p>
            <a:r>
              <a:rPr lang="en-US" sz="3800" dirty="0" smtClean="0"/>
              <a:t>ALE Assignments/Placements will be reviewed quarterly</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05800" cy="2819400"/>
          </a:xfrm>
        </p:spPr>
        <p:txBody>
          <a:bodyPr>
            <a:normAutofit fontScale="90000"/>
          </a:bodyPr>
          <a:lstStyle/>
          <a:p>
            <a:pPr algn="ct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Elementary and Secondary </a:t>
            </a:r>
            <a:br>
              <a:rPr lang="en-US" b="1" dirty="0" smtClean="0"/>
            </a:br>
            <a:r>
              <a:rPr lang="en-US" b="1" dirty="0" smtClean="0"/>
              <a:t>ALE </a:t>
            </a:r>
            <a:r>
              <a:rPr lang="en-US" b="1" dirty="0" smtClean="0"/>
              <a:t>Liaison </a:t>
            </a:r>
            <a:r>
              <a:rPr lang="en-US" i="1" dirty="0" smtClean="0"/>
              <a:t/>
            </a:r>
            <a:br>
              <a:rPr lang="en-US" i="1" dirty="0" smtClean="0"/>
            </a:br>
            <a:endParaRPr lang="en-US" dirty="0"/>
          </a:p>
        </p:txBody>
      </p:sp>
      <p:sp>
        <p:nvSpPr>
          <p:cNvPr id="3" name="Content Placeholder 2"/>
          <p:cNvSpPr>
            <a:spLocks noGrp="1"/>
          </p:cNvSpPr>
          <p:nvPr>
            <p:ph idx="1"/>
          </p:nvPr>
        </p:nvSpPr>
        <p:spPr>
          <a:xfrm>
            <a:off x="457200" y="1447800"/>
            <a:ext cx="8229600" cy="4876800"/>
          </a:xfrm>
        </p:spPr>
        <p:txBody>
          <a:bodyPr>
            <a:normAutofit fontScale="92500"/>
          </a:bodyPr>
          <a:lstStyle/>
          <a:p>
            <a:pPr>
              <a:buNone/>
            </a:pPr>
            <a:r>
              <a:rPr lang="en-US" dirty="0" smtClean="0"/>
              <a:t> </a:t>
            </a:r>
            <a:endParaRPr lang="en-US" i="1" dirty="0" smtClean="0"/>
          </a:p>
          <a:p>
            <a:pPr>
              <a:buNone/>
            </a:pPr>
            <a:r>
              <a:rPr lang="en-US" i="1" dirty="0" smtClean="0"/>
              <a:t>   </a:t>
            </a:r>
          </a:p>
          <a:p>
            <a:pPr>
              <a:buNone/>
            </a:pPr>
            <a:r>
              <a:rPr lang="en-US" i="1" dirty="0" smtClean="0"/>
              <a:t> </a:t>
            </a:r>
            <a:r>
              <a:rPr lang="en-US" i="1" dirty="0" smtClean="0"/>
              <a:t>   </a:t>
            </a:r>
            <a:r>
              <a:rPr lang="en-US" sz="2800" i="1" dirty="0" smtClean="0"/>
              <a:t>The LRSD K-12  </a:t>
            </a:r>
            <a:r>
              <a:rPr lang="en-US" sz="2800" i="1" dirty="0" smtClean="0"/>
              <a:t>ALE Program will provide services to students who were experiencing obstacles to their academic success in the regular school setting by offering an alternative environment that is academically challenging and meaningful, in an environment that addresses the students' individual academic and social/emotional needs. </a:t>
            </a:r>
            <a:endParaRPr lang="en-US" sz="2800" i="1" dirty="0" smtClean="0"/>
          </a:p>
          <a:p>
            <a:pPr>
              <a:buNone/>
            </a:pPr>
            <a:endParaRPr lang="en-US" sz="2800" dirty="0" smtClean="0"/>
          </a:p>
          <a:p>
            <a:pPr>
              <a:buNone/>
            </a:pPr>
            <a:r>
              <a:rPr lang="en-US" sz="2800" b="1" dirty="0" smtClean="0"/>
              <a:t>   Cassandra Green ………………Dr. William </a:t>
            </a:r>
            <a:r>
              <a:rPr lang="en-US" sz="2800" b="1" dirty="0" err="1" smtClean="0"/>
              <a:t>Broadnax</a:t>
            </a:r>
            <a:endParaRPr lang="en-US" sz="28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SBIT and Truancy Interventions</a:t>
            </a:r>
            <a:endParaRPr lang="en-US" dirty="0"/>
          </a:p>
        </p:txBody>
      </p:sp>
      <p:sp>
        <p:nvSpPr>
          <p:cNvPr id="3" name="Content Placeholder 2"/>
          <p:cNvSpPr>
            <a:spLocks noGrp="1"/>
          </p:cNvSpPr>
          <p:nvPr>
            <p:ph idx="1"/>
          </p:nvPr>
        </p:nvSpPr>
        <p:spPr/>
        <p:txBody>
          <a:bodyPr>
            <a:normAutofit lnSpcReduction="10000"/>
          </a:bodyPr>
          <a:lstStyle/>
          <a:p>
            <a:r>
              <a:rPr lang="en-US" dirty="0" smtClean="0"/>
              <a:t>SBIT teams are to be determined by the principal who will also designate a team chairperson. The chairperson should be an administrator or a counselor. </a:t>
            </a:r>
          </a:p>
          <a:p>
            <a:r>
              <a:rPr lang="en-US" dirty="0" smtClean="0"/>
              <a:t>The Drop Out Prevention Coordinators are automatic members of all SBIT teams for truancy and attendance purposes.</a:t>
            </a:r>
          </a:p>
          <a:p>
            <a:r>
              <a:rPr lang="en-US" dirty="0" smtClean="0"/>
              <a:t>DOP Coordinators will be the first point of contact  when students are returned to school via district transportation for truancy and they will refer them to their assigned counselor and administrator for documented interventions via the I Series.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Discipline</a:t>
            </a:r>
            <a:endParaRPr lang="en-US" dirty="0"/>
          </a:p>
        </p:txBody>
      </p:sp>
      <p:sp>
        <p:nvSpPr>
          <p:cNvPr id="3" name="Content Placeholder 2"/>
          <p:cNvSpPr>
            <a:spLocks noGrp="1"/>
          </p:cNvSpPr>
          <p:nvPr>
            <p:ph idx="1"/>
          </p:nvPr>
        </p:nvSpPr>
        <p:spPr/>
        <p:txBody>
          <a:bodyPr/>
          <a:lstStyle/>
          <a:p>
            <a:r>
              <a:rPr lang="en-US" dirty="0" smtClean="0"/>
              <a:t>Discipline data will be distributed quarterly</a:t>
            </a:r>
          </a:p>
          <a:p>
            <a:pPr>
              <a:buNone/>
            </a:pPr>
            <a:endParaRPr lang="en-US" dirty="0" smtClean="0"/>
          </a:p>
          <a:p>
            <a:r>
              <a:rPr lang="en-US" dirty="0" smtClean="0"/>
              <a:t>Each school will receive:</a:t>
            </a:r>
          </a:p>
          <a:p>
            <a:pPr lvl="1"/>
            <a:r>
              <a:rPr lang="en-US" dirty="0" smtClean="0"/>
              <a:t>Total number of suspensions</a:t>
            </a:r>
          </a:p>
          <a:p>
            <a:pPr lvl="1"/>
            <a:r>
              <a:rPr lang="en-US" dirty="0" smtClean="0"/>
              <a:t>Number of Special Education suspensions</a:t>
            </a:r>
          </a:p>
          <a:p>
            <a:pPr lvl="1"/>
            <a:r>
              <a:rPr lang="en-US" dirty="0" smtClean="0"/>
              <a:t>Number of days of suspension for Special Education students</a:t>
            </a:r>
          </a:p>
          <a:p>
            <a:pPr lvl="1"/>
            <a:r>
              <a:rPr lang="en-US" dirty="0" smtClean="0"/>
              <a:t>Most frequent violations of Category Two and Three</a:t>
            </a:r>
          </a:p>
          <a:p>
            <a:pPr>
              <a:buNone/>
            </a:pP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Questions and Concerns</a:t>
            </a:r>
            <a:endParaRPr lang="en-US" b="1" dirty="0"/>
          </a:p>
        </p:txBody>
      </p:sp>
      <p:sp>
        <p:nvSpPr>
          <p:cNvPr id="3" name="Content Placeholder 2"/>
          <p:cNvSpPr>
            <a:spLocks noGrp="1"/>
          </p:cNvSpPr>
          <p:nvPr>
            <p:ph idx="1"/>
          </p:nvPr>
        </p:nvSpPr>
        <p:spPr/>
        <p:txBody>
          <a:bodyPr/>
          <a:lstStyle/>
          <a:p>
            <a:r>
              <a:rPr lang="en-US" dirty="0" smtClean="0"/>
              <a:t>Submit questions via email to Dr. Fields </a:t>
            </a:r>
            <a:r>
              <a:rPr lang="en-US" dirty="0" smtClean="0"/>
              <a:t> </a:t>
            </a:r>
            <a:r>
              <a:rPr lang="en-US" dirty="0" smtClean="0"/>
              <a:t>Dr. Price</a:t>
            </a:r>
          </a:p>
          <a:p>
            <a:r>
              <a:rPr lang="en-US" dirty="0" smtClean="0"/>
              <a:t>All questions and responses will be sent via email to all </a:t>
            </a:r>
            <a:r>
              <a:rPr lang="en-US" dirty="0" smtClean="0"/>
              <a:t> principals and administrators for total transparency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Nursing Department Reminders</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a:buNone/>
            </a:pPr>
            <a:endParaRPr lang="en-US" dirty="0" smtClean="0"/>
          </a:p>
          <a:p>
            <a:r>
              <a:rPr lang="en-US" dirty="0" smtClean="0">
                <a:solidFill>
                  <a:srgbClr val="FFC000"/>
                </a:solidFill>
              </a:rPr>
              <a:t>All </a:t>
            </a:r>
            <a:r>
              <a:rPr lang="en-US" dirty="0" smtClean="0">
                <a:solidFill>
                  <a:srgbClr val="FFC000"/>
                </a:solidFill>
              </a:rPr>
              <a:t>students must have a </a:t>
            </a:r>
            <a:r>
              <a:rPr lang="en-US" u="sng" dirty="0" smtClean="0">
                <a:solidFill>
                  <a:srgbClr val="FFC000"/>
                </a:solidFill>
              </a:rPr>
              <a:t>Health Information Form (HIF)</a:t>
            </a:r>
            <a:r>
              <a:rPr lang="en-US" dirty="0" smtClean="0">
                <a:solidFill>
                  <a:srgbClr val="FFC000"/>
                </a:solidFill>
              </a:rPr>
              <a:t> completed at Check In</a:t>
            </a:r>
            <a:r>
              <a:rPr lang="en-US" dirty="0" smtClean="0">
                <a:solidFill>
                  <a:srgbClr val="FFC000"/>
                </a:solidFill>
              </a:rPr>
              <a:t>.</a:t>
            </a:r>
          </a:p>
          <a:p>
            <a:endParaRPr lang="en-US" dirty="0" smtClean="0">
              <a:solidFill>
                <a:srgbClr val="FFC000"/>
              </a:solidFill>
            </a:endParaRPr>
          </a:p>
          <a:p>
            <a:r>
              <a:rPr lang="en-US" dirty="0" smtClean="0">
                <a:solidFill>
                  <a:srgbClr val="FFC000"/>
                </a:solidFill>
              </a:rPr>
              <a:t>Secretaries </a:t>
            </a:r>
            <a:r>
              <a:rPr lang="en-US" dirty="0" smtClean="0">
                <a:solidFill>
                  <a:srgbClr val="FFC000"/>
                </a:solidFill>
              </a:rPr>
              <a:t>need to order these forms from the Procurement warehouse, </a:t>
            </a:r>
            <a:endParaRPr lang="en-US" dirty="0" smtClean="0">
              <a:solidFill>
                <a:srgbClr val="FFC000"/>
              </a:solidFill>
            </a:endParaRPr>
          </a:p>
          <a:p>
            <a:r>
              <a:rPr lang="en-US" dirty="0" smtClean="0">
                <a:solidFill>
                  <a:srgbClr val="FFC000"/>
                </a:solidFill>
              </a:rPr>
              <a:t>English </a:t>
            </a:r>
            <a:r>
              <a:rPr lang="en-US" dirty="0" smtClean="0">
                <a:solidFill>
                  <a:srgbClr val="FFC000"/>
                </a:solidFill>
              </a:rPr>
              <a:t>#920002, Spanish # 920008</a:t>
            </a:r>
          </a:p>
          <a:p>
            <a:r>
              <a:rPr lang="en-US" dirty="0" smtClean="0">
                <a:solidFill>
                  <a:srgbClr val="FFC000"/>
                </a:solidFill>
              </a:rPr>
              <a:t>All </a:t>
            </a:r>
            <a:r>
              <a:rPr lang="en-US" dirty="0" smtClean="0">
                <a:solidFill>
                  <a:srgbClr val="FFC000"/>
                </a:solidFill>
              </a:rPr>
              <a:t>students with a medical condition are to have a completed Individual Health Plan </a:t>
            </a:r>
            <a:r>
              <a:rPr lang="en-US" dirty="0" smtClean="0">
                <a:solidFill>
                  <a:srgbClr val="FFC000"/>
                </a:solidFill>
              </a:rPr>
              <a:t>(</a:t>
            </a:r>
            <a:r>
              <a:rPr lang="en-US" dirty="0" smtClean="0">
                <a:solidFill>
                  <a:srgbClr val="FFC000"/>
                </a:solidFill>
              </a:rPr>
              <a:t>IHP), signed by parent, nurse and principal in the student’s Health Record. All </a:t>
            </a:r>
          </a:p>
          <a:p>
            <a:r>
              <a:rPr lang="en-US" dirty="0" smtClean="0">
                <a:solidFill>
                  <a:srgbClr val="FFC000"/>
                </a:solidFill>
              </a:rPr>
              <a:t>Training </a:t>
            </a:r>
            <a:r>
              <a:rPr lang="en-US" dirty="0" smtClean="0">
                <a:solidFill>
                  <a:srgbClr val="FFC000"/>
                </a:solidFill>
              </a:rPr>
              <a:t>for procedures is to be done before the first day of school.</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847088"/>
          </a:xfrm>
        </p:spPr>
        <p:txBody>
          <a:bodyPr>
            <a:normAutofit/>
          </a:bodyPr>
          <a:lstStyle/>
          <a:p>
            <a:pPr algn="ctr"/>
            <a:r>
              <a:rPr lang="en-US" b="1" dirty="0" smtClean="0">
                <a:solidFill>
                  <a:srgbClr val="FF0000"/>
                </a:solidFill>
              </a:rPr>
              <a:t>Division of Special </a:t>
            </a:r>
            <a:r>
              <a:rPr lang="en-US" b="1" dirty="0" smtClean="0">
                <a:solidFill>
                  <a:srgbClr val="FF0000"/>
                </a:solidFill>
              </a:rPr>
              <a:t>Programs</a:t>
            </a:r>
            <a:r>
              <a:rPr lang="en-US" b="1" dirty="0" smtClean="0">
                <a:solidFill>
                  <a:srgbClr val="0070C0"/>
                </a:solidFill>
              </a:rPr>
              <a:t/>
            </a:r>
            <a:br>
              <a:rPr lang="en-US" b="1" dirty="0" smtClean="0">
                <a:solidFill>
                  <a:srgbClr val="0070C0"/>
                </a:solidFill>
              </a:rPr>
            </a:br>
            <a:r>
              <a:rPr lang="en-US" b="1" dirty="0" smtClean="0"/>
              <a:t>Compliance </a:t>
            </a:r>
            <a:r>
              <a:rPr lang="en-US" b="1" dirty="0" smtClean="0"/>
              <a:t>Reminder #1</a:t>
            </a:r>
            <a:endParaRPr lang="en-US" dirty="0"/>
          </a:p>
        </p:txBody>
      </p:sp>
      <p:sp>
        <p:nvSpPr>
          <p:cNvPr id="3" name="Content Placeholder 2"/>
          <p:cNvSpPr>
            <a:spLocks noGrp="1"/>
          </p:cNvSpPr>
          <p:nvPr>
            <p:ph idx="1"/>
          </p:nvPr>
        </p:nvSpPr>
        <p:spPr/>
        <p:txBody>
          <a:bodyPr/>
          <a:lstStyle/>
          <a:p>
            <a:r>
              <a:rPr lang="en-US" dirty="0" smtClean="0">
                <a:solidFill>
                  <a:srgbClr val="FFC000"/>
                </a:solidFill>
              </a:rPr>
              <a:t>Special education staff may </a:t>
            </a:r>
            <a:r>
              <a:rPr lang="en-US" b="1" u="sng" dirty="0" smtClean="0">
                <a:solidFill>
                  <a:srgbClr val="FFC000"/>
                </a:solidFill>
              </a:rPr>
              <a:t>only</a:t>
            </a:r>
            <a:r>
              <a:rPr lang="en-US" dirty="0" smtClean="0">
                <a:solidFill>
                  <a:srgbClr val="FFC000"/>
                </a:solidFill>
              </a:rPr>
              <a:t> be used for DISTRICT-WIDE STANDARDIZED TESTING, </a:t>
            </a:r>
            <a:r>
              <a:rPr lang="en-US" u="sng" dirty="0" smtClean="0">
                <a:solidFill>
                  <a:srgbClr val="FFC000"/>
                </a:solidFill>
              </a:rPr>
              <a:t>not</a:t>
            </a:r>
            <a:r>
              <a:rPr lang="en-US" dirty="0" smtClean="0">
                <a:solidFill>
                  <a:srgbClr val="FFC000"/>
                </a:solidFill>
              </a:rPr>
              <a:t> for Qualls, SOAR, WRAP, or DRA. This interferes with instructional time for the implementation of students’ IEPs.  </a:t>
            </a:r>
          </a:p>
          <a:p>
            <a:pPr>
              <a:buNone/>
            </a:pPr>
            <a:endParaRPr lang="en-US" dirty="0" smtClean="0">
              <a:solidFill>
                <a:srgbClr val="FFC000"/>
              </a:solidFill>
            </a:endParaRPr>
          </a:p>
          <a:p>
            <a:r>
              <a:rPr lang="en-US" dirty="0" smtClean="0">
                <a:solidFill>
                  <a:srgbClr val="FFC000"/>
                </a:solidFill>
              </a:rPr>
              <a:t>This practice may result in due process compliance violations which can create legal ramifications for you </a:t>
            </a:r>
            <a:r>
              <a:rPr lang="en-US" u="sng" dirty="0" smtClean="0">
                <a:solidFill>
                  <a:srgbClr val="FFC000"/>
                </a:solidFill>
              </a:rPr>
              <a:t>personally,</a:t>
            </a:r>
            <a:r>
              <a:rPr lang="en-US" dirty="0" smtClean="0">
                <a:solidFill>
                  <a:srgbClr val="FFC000"/>
                </a:solidFill>
              </a:rPr>
              <a:t> as well as the district.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pPr algn="ctr"/>
            <a:r>
              <a:rPr lang="en-US" dirty="0" smtClean="0"/>
              <a:t> </a:t>
            </a:r>
            <a:r>
              <a:rPr lang="en-US" dirty="0" smtClean="0"/>
              <a:t>continued</a:t>
            </a:r>
            <a:endParaRPr lang="en-US" dirty="0"/>
          </a:p>
        </p:txBody>
      </p:sp>
      <p:sp>
        <p:nvSpPr>
          <p:cNvPr id="3" name="Content Placeholder 2"/>
          <p:cNvSpPr>
            <a:spLocks noGrp="1"/>
          </p:cNvSpPr>
          <p:nvPr>
            <p:ph idx="1"/>
          </p:nvPr>
        </p:nvSpPr>
        <p:spPr/>
        <p:txBody>
          <a:bodyPr/>
          <a:lstStyle/>
          <a:p>
            <a:r>
              <a:rPr lang="en-US" sz="2800" dirty="0" smtClean="0">
                <a:solidFill>
                  <a:srgbClr val="FFC000"/>
                </a:solidFill>
              </a:rPr>
              <a:t>Special education staff (teachers, speech therapists, OT, PT, paraprofessionals) are to be used for special education services only. </a:t>
            </a:r>
            <a:endParaRPr lang="en-US" sz="2800" dirty="0" smtClean="0">
              <a:solidFill>
                <a:srgbClr val="FFC000"/>
              </a:solidFill>
            </a:endParaRPr>
          </a:p>
          <a:p>
            <a:pPr>
              <a:buNone/>
            </a:pPr>
            <a:endParaRPr lang="en-US" sz="2800" dirty="0" smtClean="0">
              <a:solidFill>
                <a:srgbClr val="FFC000"/>
              </a:solidFill>
            </a:endParaRPr>
          </a:p>
          <a:p>
            <a:r>
              <a:rPr lang="en-US" sz="2800" dirty="0" smtClean="0">
                <a:solidFill>
                  <a:srgbClr val="FFC000"/>
                </a:solidFill>
              </a:rPr>
              <a:t>The </a:t>
            </a:r>
            <a:r>
              <a:rPr lang="en-US" sz="2800" dirty="0" smtClean="0">
                <a:solidFill>
                  <a:srgbClr val="FFC000"/>
                </a:solidFill>
              </a:rPr>
              <a:t>building needs to have a back up plan for staff absences, especially </a:t>
            </a:r>
            <a:r>
              <a:rPr lang="en-US" sz="2800" dirty="0" smtClean="0">
                <a:solidFill>
                  <a:srgbClr val="FFC000"/>
                </a:solidFill>
              </a:rPr>
              <a:t>Aides.</a:t>
            </a:r>
          </a:p>
          <a:p>
            <a:pPr>
              <a:buNone/>
            </a:pPr>
            <a:endParaRPr lang="en-US" sz="2800" dirty="0" smtClean="0">
              <a:solidFill>
                <a:srgbClr val="FFC000"/>
              </a:solidFill>
            </a:endParaRPr>
          </a:p>
          <a:p>
            <a:r>
              <a:rPr lang="en-US" sz="2800" dirty="0" smtClean="0">
                <a:solidFill>
                  <a:srgbClr val="FFC000"/>
                </a:solidFill>
              </a:rPr>
              <a:t>Special </a:t>
            </a:r>
            <a:r>
              <a:rPr lang="en-US" sz="2800" dirty="0" smtClean="0">
                <a:solidFill>
                  <a:srgbClr val="FFC000"/>
                </a:solidFill>
              </a:rPr>
              <a:t>Programs does not have substitutes available. </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ctr"/>
            <a:r>
              <a:rPr lang="en-US" dirty="0" smtClean="0"/>
              <a:t>Departments</a:t>
            </a:r>
            <a:endParaRPr lang="en-US" dirty="0"/>
          </a:p>
        </p:txBody>
      </p:sp>
      <p:sp>
        <p:nvSpPr>
          <p:cNvPr id="3" name="Content Placeholder 2"/>
          <p:cNvSpPr>
            <a:spLocks noGrp="1"/>
          </p:cNvSpPr>
          <p:nvPr>
            <p:ph idx="1"/>
          </p:nvPr>
        </p:nvSpPr>
        <p:spPr>
          <a:xfrm>
            <a:off x="457200" y="1447800"/>
            <a:ext cx="8229600" cy="4876800"/>
          </a:xfrm>
        </p:spPr>
        <p:txBody>
          <a:bodyPr>
            <a:normAutofit fontScale="25000" lnSpcReduction="20000"/>
          </a:bodyPr>
          <a:lstStyle/>
          <a:p>
            <a:r>
              <a:rPr lang="en-US" sz="11200" dirty="0" smtClean="0"/>
              <a:t>Division of Special Programs</a:t>
            </a:r>
          </a:p>
          <a:p>
            <a:r>
              <a:rPr lang="en-US" sz="11200" dirty="0" smtClean="0"/>
              <a:t>Student Registration</a:t>
            </a:r>
          </a:p>
          <a:p>
            <a:r>
              <a:rPr lang="en-US" sz="11200" dirty="0" smtClean="0"/>
              <a:t>Truancy </a:t>
            </a:r>
          </a:p>
          <a:p>
            <a:r>
              <a:rPr lang="en-US" sz="11200" dirty="0" smtClean="0"/>
              <a:t>Hearing Office &amp; District Level Hearing Official</a:t>
            </a:r>
          </a:p>
          <a:p>
            <a:r>
              <a:rPr lang="en-US" sz="11200" dirty="0" smtClean="0"/>
              <a:t>Homeless</a:t>
            </a:r>
          </a:p>
          <a:p>
            <a:r>
              <a:rPr lang="en-US" sz="11200" dirty="0" smtClean="0"/>
              <a:t>Drop Out Prevention</a:t>
            </a:r>
          </a:p>
          <a:p>
            <a:r>
              <a:rPr lang="en-US" sz="11200" dirty="0" smtClean="0"/>
              <a:t>ALE K-12 </a:t>
            </a:r>
          </a:p>
          <a:p>
            <a:r>
              <a:rPr lang="en-US" sz="11200" dirty="0" smtClean="0"/>
              <a:t>Counselor</a:t>
            </a:r>
          </a:p>
          <a:p>
            <a:r>
              <a:rPr lang="en-US" sz="11200" dirty="0" smtClean="0"/>
              <a:t>Care</a:t>
            </a:r>
          </a:p>
          <a:p>
            <a:r>
              <a:rPr lang="en-US" sz="11200" dirty="0" smtClean="0"/>
              <a:t>Nurses</a:t>
            </a:r>
          </a:p>
          <a:p>
            <a:r>
              <a:rPr lang="en-US" sz="11200" dirty="0" smtClean="0"/>
              <a:t>Mental Health Division</a:t>
            </a:r>
          </a:p>
          <a:p>
            <a:pPr>
              <a:buNone/>
            </a:pPr>
            <a:endParaRPr lang="en-US" sz="11200" dirty="0" smtClean="0"/>
          </a:p>
          <a:p>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Compliance Reminder #2</a:t>
            </a:r>
            <a:endParaRPr lang="en-US" dirty="0"/>
          </a:p>
        </p:txBody>
      </p:sp>
      <p:sp>
        <p:nvSpPr>
          <p:cNvPr id="3" name="Content Placeholder 2"/>
          <p:cNvSpPr>
            <a:spLocks noGrp="1"/>
          </p:cNvSpPr>
          <p:nvPr>
            <p:ph idx="1"/>
          </p:nvPr>
        </p:nvSpPr>
        <p:spPr/>
        <p:txBody>
          <a:bodyPr>
            <a:normAutofit fontScale="85000" lnSpcReduction="10000"/>
          </a:bodyPr>
          <a:lstStyle/>
          <a:p>
            <a:pPr marL="609600" indent="-609600">
              <a:buNone/>
            </a:pPr>
            <a:r>
              <a:rPr lang="en-US" sz="4000" b="1" dirty="0" smtClean="0"/>
              <a:t>	</a:t>
            </a:r>
            <a:r>
              <a:rPr lang="en-US" sz="2800" b="1" dirty="0" smtClean="0">
                <a:solidFill>
                  <a:srgbClr val="FFC000"/>
                </a:solidFill>
              </a:rPr>
              <a:t>10 </a:t>
            </a:r>
            <a:r>
              <a:rPr lang="en-US" sz="2800" b="1" dirty="0" smtClean="0">
                <a:solidFill>
                  <a:srgbClr val="FFC000"/>
                </a:solidFill>
              </a:rPr>
              <a:t>days </a:t>
            </a:r>
            <a:r>
              <a:rPr lang="en-US" sz="2800" dirty="0" smtClean="0">
                <a:solidFill>
                  <a:srgbClr val="FFC000"/>
                </a:solidFill>
              </a:rPr>
              <a:t>of suspension for the year includes transportation suspensions, ISS and OSS, send homes, and parents being called to pick up the student. </a:t>
            </a:r>
            <a:endParaRPr lang="en-US" sz="2800" dirty="0" smtClean="0">
              <a:solidFill>
                <a:srgbClr val="FFC000"/>
              </a:solidFill>
            </a:endParaRPr>
          </a:p>
          <a:p>
            <a:pPr lvl="1">
              <a:buFont typeface="Wingdings" pitchFamily="2" charset="2"/>
              <a:buChar char="ü"/>
            </a:pPr>
            <a:r>
              <a:rPr lang="en-US" sz="2800" b="1" dirty="0" smtClean="0">
                <a:solidFill>
                  <a:srgbClr val="FFC000"/>
                </a:solidFill>
              </a:rPr>
              <a:t>Excessive calls to parents to remove students from school, may result in litigious situations.</a:t>
            </a:r>
          </a:p>
          <a:p>
            <a:endParaRPr lang="en-US" sz="2800" b="1" dirty="0" smtClean="0">
              <a:solidFill>
                <a:srgbClr val="FFC000"/>
              </a:solidFill>
            </a:endParaRPr>
          </a:p>
          <a:p>
            <a:endParaRPr lang="en-US" sz="2800" b="1" dirty="0" smtClean="0">
              <a:solidFill>
                <a:srgbClr val="FFC000"/>
              </a:solidFill>
            </a:endParaRPr>
          </a:p>
          <a:p>
            <a:r>
              <a:rPr lang="en-US" sz="2800" b="1" u="sng" dirty="0" smtClean="0">
                <a:solidFill>
                  <a:srgbClr val="FFC000"/>
                </a:solidFill>
              </a:rPr>
              <a:t>This practice is a violation of the student’s due process rights.</a:t>
            </a:r>
            <a:r>
              <a:rPr lang="en-US" sz="2800" b="1" dirty="0" smtClean="0">
                <a:solidFill>
                  <a:srgbClr val="FFC000"/>
                </a:solidFill>
              </a:rPr>
              <a:t> It precludes a student from access to a free and appropriate education (FAPE). The district is already being investigated by the State for this violation. </a:t>
            </a:r>
          </a:p>
          <a:p>
            <a:pPr marL="609600" indent="-609600">
              <a:buNone/>
            </a:pPr>
            <a:endParaRPr lang="en-US" sz="2800" dirty="0" smtClean="0">
              <a:solidFill>
                <a:srgbClr val="FFC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Compliance #3</a:t>
            </a:r>
            <a:endParaRPr lang="en-US" b="1" dirty="0"/>
          </a:p>
        </p:txBody>
      </p:sp>
      <p:sp>
        <p:nvSpPr>
          <p:cNvPr id="3" name="Content Placeholder 2"/>
          <p:cNvSpPr>
            <a:spLocks noGrp="1"/>
          </p:cNvSpPr>
          <p:nvPr>
            <p:ph idx="1"/>
          </p:nvPr>
        </p:nvSpPr>
        <p:spPr/>
        <p:txBody>
          <a:bodyPr/>
          <a:lstStyle/>
          <a:p>
            <a:pPr marL="609600" indent="-609600" algn="ctr">
              <a:buNone/>
            </a:pPr>
            <a:r>
              <a:rPr lang="en-US" b="1" dirty="0" smtClean="0">
                <a:solidFill>
                  <a:srgbClr val="FFC000"/>
                </a:solidFill>
              </a:rPr>
              <a:t>Team conferences must be held for:</a:t>
            </a:r>
          </a:p>
          <a:p>
            <a:pPr marL="609600" indent="-609600" algn="ctr">
              <a:buNone/>
            </a:pPr>
            <a:r>
              <a:rPr lang="en-US" b="1" dirty="0" smtClean="0">
                <a:solidFill>
                  <a:srgbClr val="FFC000"/>
                </a:solidFill>
              </a:rPr>
              <a:t>Non-attendance and Failing Grades</a:t>
            </a:r>
            <a:endParaRPr lang="en-US" b="1" dirty="0" smtClean="0">
              <a:solidFill>
                <a:srgbClr val="FFC000"/>
              </a:solidFill>
            </a:endParaRPr>
          </a:p>
          <a:p>
            <a:pPr marL="609600" indent="-609600">
              <a:buNone/>
            </a:pPr>
            <a:r>
              <a:rPr lang="en-US" b="1" dirty="0" smtClean="0">
                <a:solidFill>
                  <a:srgbClr val="FFC000"/>
                </a:solidFill>
              </a:rPr>
              <a:t>	</a:t>
            </a:r>
            <a:endParaRPr lang="en-US" b="1" dirty="0" smtClean="0">
              <a:solidFill>
                <a:srgbClr val="FFC000"/>
              </a:solidFill>
            </a:endParaRPr>
          </a:p>
          <a:p>
            <a:pPr marL="609600" indent="-609600">
              <a:buNone/>
            </a:pPr>
            <a:r>
              <a:rPr lang="en-US" b="1" dirty="0" smtClean="0">
                <a:solidFill>
                  <a:srgbClr val="FFC000"/>
                </a:solidFill>
              </a:rPr>
              <a:t>A Team conference MDR must be held</a:t>
            </a:r>
            <a:r>
              <a:rPr lang="en-US" b="1" dirty="0" smtClean="0">
                <a:solidFill>
                  <a:srgbClr val="FFC000"/>
                </a:solidFill>
              </a:rPr>
              <a:t> </a:t>
            </a:r>
            <a:r>
              <a:rPr lang="en-US" b="1" dirty="0" smtClean="0">
                <a:solidFill>
                  <a:srgbClr val="FFC000"/>
                </a:solidFill>
              </a:rPr>
              <a:t>if a pattern of behavioral infractions have occurred (for example, if 3 office referrals have been made).  </a:t>
            </a:r>
          </a:p>
          <a:p>
            <a:pPr>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Compliance Issue </a:t>
            </a:r>
            <a:r>
              <a:rPr lang="en-US" b="1" dirty="0" smtClean="0"/>
              <a:t>#4</a:t>
            </a:r>
            <a:endParaRPr lang="en-US" dirty="0"/>
          </a:p>
        </p:txBody>
      </p:sp>
      <p:sp>
        <p:nvSpPr>
          <p:cNvPr id="3" name="Content Placeholder 2"/>
          <p:cNvSpPr>
            <a:spLocks noGrp="1"/>
          </p:cNvSpPr>
          <p:nvPr>
            <p:ph idx="1"/>
          </p:nvPr>
        </p:nvSpPr>
        <p:spPr/>
        <p:txBody>
          <a:bodyPr>
            <a:normAutofit fontScale="92500" lnSpcReduction="10000"/>
          </a:bodyPr>
          <a:lstStyle/>
          <a:p>
            <a:r>
              <a:rPr lang="en-US" sz="2800" b="1" dirty="0" smtClean="0">
                <a:solidFill>
                  <a:srgbClr val="FFC000"/>
                </a:solidFill>
              </a:rPr>
              <a:t>Special education students are </a:t>
            </a:r>
            <a:r>
              <a:rPr lang="en-US" sz="2800" b="1" u="sng" dirty="0" smtClean="0">
                <a:solidFill>
                  <a:srgbClr val="FFC000"/>
                </a:solidFill>
              </a:rPr>
              <a:t>not</a:t>
            </a:r>
            <a:r>
              <a:rPr lang="en-US" sz="2800" b="1" dirty="0" smtClean="0">
                <a:solidFill>
                  <a:srgbClr val="FFC000"/>
                </a:solidFill>
              </a:rPr>
              <a:t> a part of the building level </a:t>
            </a:r>
            <a:r>
              <a:rPr lang="en-US" sz="2800" b="1" dirty="0" smtClean="0">
                <a:solidFill>
                  <a:srgbClr val="FFC000"/>
                </a:solidFill>
              </a:rPr>
              <a:t>PBIS </a:t>
            </a:r>
            <a:r>
              <a:rPr lang="en-US" sz="2800" b="1" dirty="0" smtClean="0">
                <a:solidFill>
                  <a:srgbClr val="FFC000"/>
                </a:solidFill>
              </a:rPr>
              <a:t>process, because IDEA conferences must be held</a:t>
            </a:r>
            <a:r>
              <a:rPr lang="en-US" sz="2800" b="1" dirty="0" smtClean="0">
                <a:solidFill>
                  <a:srgbClr val="FFC000"/>
                </a:solidFill>
              </a:rPr>
              <a:t>.</a:t>
            </a:r>
          </a:p>
          <a:p>
            <a:endParaRPr lang="en-US" sz="2800" b="1" dirty="0" smtClean="0">
              <a:solidFill>
                <a:srgbClr val="FFC000"/>
              </a:solidFill>
            </a:endParaRPr>
          </a:p>
          <a:p>
            <a:pPr>
              <a:buNone/>
            </a:pPr>
            <a:r>
              <a:rPr lang="en-US" sz="2800" b="1" dirty="0" smtClean="0">
                <a:solidFill>
                  <a:srgbClr val="FFC000"/>
                </a:solidFill>
              </a:rPr>
              <a:t>                 </a:t>
            </a:r>
            <a:r>
              <a:rPr lang="en-US" sz="4800" b="1" dirty="0" smtClean="0"/>
              <a:t>Compliance Issue #5</a:t>
            </a:r>
          </a:p>
          <a:p>
            <a:pPr marL="609600" indent="-609600">
              <a:buNone/>
            </a:pPr>
            <a:r>
              <a:rPr lang="en-US" sz="2800" b="1" i="1" dirty="0" smtClean="0">
                <a:solidFill>
                  <a:srgbClr val="FFC000"/>
                </a:solidFill>
              </a:rPr>
              <a:t>Child Find </a:t>
            </a:r>
            <a:r>
              <a:rPr lang="en-US" sz="2800" dirty="0" smtClean="0">
                <a:solidFill>
                  <a:srgbClr val="FFC000"/>
                </a:solidFill>
              </a:rPr>
              <a:t>should be considered for students who are repeatedly sent to ALE. </a:t>
            </a:r>
          </a:p>
          <a:p>
            <a:pPr marL="609600" indent="-609600">
              <a:buNone/>
            </a:pPr>
            <a:endParaRPr lang="en-US" sz="2800" dirty="0" smtClean="0">
              <a:solidFill>
                <a:srgbClr val="FFC000"/>
              </a:solidFill>
            </a:endParaRPr>
          </a:p>
          <a:p>
            <a:pPr marL="609600" indent="-609600">
              <a:buNone/>
            </a:pPr>
            <a:r>
              <a:rPr lang="en-US" sz="2800" dirty="0" smtClean="0">
                <a:solidFill>
                  <a:srgbClr val="FFC000"/>
                </a:solidFill>
              </a:rPr>
              <a:t>(You have a “basis of knowledge” for consideration of a disability).  </a:t>
            </a:r>
          </a:p>
          <a:p>
            <a:endParaRPr lang="en-US" sz="2800" b="1"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Compliance </a:t>
            </a:r>
            <a:r>
              <a:rPr lang="en-US" b="1" dirty="0" smtClean="0"/>
              <a:t>Issue #6</a:t>
            </a:r>
            <a:endParaRPr lang="en-US" b="1" dirty="0"/>
          </a:p>
        </p:txBody>
      </p:sp>
      <p:sp>
        <p:nvSpPr>
          <p:cNvPr id="3" name="Content Placeholder 2"/>
          <p:cNvSpPr>
            <a:spLocks noGrp="1"/>
          </p:cNvSpPr>
          <p:nvPr>
            <p:ph idx="1"/>
          </p:nvPr>
        </p:nvSpPr>
        <p:spPr/>
        <p:txBody>
          <a:bodyPr/>
          <a:lstStyle/>
          <a:p>
            <a:pPr marL="609600" indent="-609600">
              <a:lnSpc>
                <a:spcPct val="90000"/>
              </a:lnSpc>
            </a:pPr>
            <a:r>
              <a:rPr lang="en-US" sz="2400" dirty="0" smtClean="0">
                <a:solidFill>
                  <a:srgbClr val="FFC000"/>
                </a:solidFill>
              </a:rPr>
              <a:t>Negligence and discriminatory civil rights practices toward students may result in Office of Civil Rights (OCR) Complaints even if schools are cleared of due process violations under IDEA.  Personal punitive damages may be awarded to the parents based upon OCR findings.  </a:t>
            </a:r>
          </a:p>
          <a:p>
            <a:pPr marL="609600" indent="-609600">
              <a:lnSpc>
                <a:spcPct val="90000"/>
              </a:lnSpc>
              <a:buNone/>
            </a:pPr>
            <a:endParaRPr lang="en-US" sz="2400" dirty="0" smtClean="0">
              <a:solidFill>
                <a:srgbClr val="FFC000"/>
              </a:solidFill>
            </a:endParaRPr>
          </a:p>
          <a:p>
            <a:pPr marL="609600" indent="-609600">
              <a:lnSpc>
                <a:spcPct val="90000"/>
              </a:lnSpc>
            </a:pPr>
            <a:r>
              <a:rPr lang="en-US" sz="2400" dirty="0" smtClean="0">
                <a:solidFill>
                  <a:srgbClr val="FFC000"/>
                </a:solidFill>
              </a:rPr>
              <a:t>Violations may include: not implementing the IEP or 504 accommodation plan, segregating students with disabilities in the cafeteria, playground, library, magnet classes, or extracurricular activities.</a:t>
            </a:r>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pPr algn="ctr"/>
            <a:r>
              <a:rPr lang="en-US" b="1" dirty="0" smtClean="0"/>
              <a:t>Compliance Issue </a:t>
            </a:r>
            <a:r>
              <a:rPr lang="en-US" b="1" dirty="0" smtClean="0"/>
              <a:t>#7</a:t>
            </a:r>
            <a:endParaRPr lang="en-US" b="1" dirty="0"/>
          </a:p>
        </p:txBody>
      </p:sp>
      <p:sp>
        <p:nvSpPr>
          <p:cNvPr id="3" name="Content Placeholder 2"/>
          <p:cNvSpPr>
            <a:spLocks noGrp="1"/>
          </p:cNvSpPr>
          <p:nvPr>
            <p:ph idx="1"/>
          </p:nvPr>
        </p:nvSpPr>
        <p:spPr>
          <a:xfrm>
            <a:off x="457200" y="1143000"/>
            <a:ext cx="8229600" cy="5181600"/>
          </a:xfrm>
        </p:spPr>
        <p:txBody>
          <a:bodyPr>
            <a:normAutofit fontScale="85000" lnSpcReduction="20000"/>
          </a:bodyPr>
          <a:lstStyle/>
          <a:p>
            <a:pPr marL="609600" indent="-609600"/>
            <a:r>
              <a:rPr lang="en-US" dirty="0" smtClean="0">
                <a:solidFill>
                  <a:srgbClr val="FFC000"/>
                </a:solidFill>
              </a:rPr>
              <a:t>Failure to develop and implement an </a:t>
            </a:r>
            <a:r>
              <a:rPr lang="en-US" b="1" i="1" dirty="0" smtClean="0">
                <a:solidFill>
                  <a:srgbClr val="FFC000"/>
                </a:solidFill>
              </a:rPr>
              <a:t>appropriate</a:t>
            </a:r>
            <a:r>
              <a:rPr lang="en-US" dirty="0" smtClean="0">
                <a:solidFill>
                  <a:srgbClr val="FFC000"/>
                </a:solidFill>
              </a:rPr>
              <a:t> behavior support plan created by the IEP team, which must include general education staff.  </a:t>
            </a:r>
            <a:endParaRPr lang="en-US" dirty="0" smtClean="0">
              <a:solidFill>
                <a:srgbClr val="FFC000"/>
              </a:solidFill>
            </a:endParaRPr>
          </a:p>
          <a:p>
            <a:pPr marL="609600" indent="-609600">
              <a:buNone/>
            </a:pPr>
            <a:endParaRPr lang="en-US" dirty="0" smtClean="0">
              <a:solidFill>
                <a:srgbClr val="FFC000"/>
              </a:solidFill>
            </a:endParaRPr>
          </a:p>
          <a:p>
            <a:pPr marL="609600" indent="-609600"/>
            <a:r>
              <a:rPr lang="en-US" dirty="0" smtClean="0">
                <a:solidFill>
                  <a:srgbClr val="FFC000"/>
                </a:solidFill>
              </a:rPr>
              <a:t>General </a:t>
            </a:r>
            <a:r>
              <a:rPr lang="en-US" dirty="0" smtClean="0">
                <a:solidFill>
                  <a:srgbClr val="FFC000"/>
                </a:solidFill>
              </a:rPr>
              <a:t>education teachers are mandated by State and Federal law to be in all IEP meetings.  </a:t>
            </a:r>
            <a:endParaRPr lang="en-US" dirty="0" smtClean="0">
              <a:solidFill>
                <a:srgbClr val="FFC000"/>
              </a:solidFill>
            </a:endParaRPr>
          </a:p>
          <a:p>
            <a:pPr marL="609600" indent="-609600">
              <a:buNone/>
            </a:pPr>
            <a:endParaRPr lang="en-US" dirty="0" smtClean="0"/>
          </a:p>
          <a:p>
            <a:pPr marL="609600" indent="-609600" algn="ctr">
              <a:buNone/>
            </a:pPr>
            <a:r>
              <a:rPr lang="en-US" sz="5200" b="1" dirty="0" smtClean="0"/>
              <a:t>Compliance </a:t>
            </a:r>
            <a:r>
              <a:rPr lang="en-US" sz="5200" b="1" dirty="0" smtClean="0"/>
              <a:t> Issue #8</a:t>
            </a:r>
            <a:endParaRPr lang="en-US" sz="5200" dirty="0" smtClean="0"/>
          </a:p>
          <a:p>
            <a:pPr marL="609600" indent="-609600"/>
            <a:r>
              <a:rPr lang="en-US" dirty="0" smtClean="0">
                <a:solidFill>
                  <a:srgbClr val="FFC000"/>
                </a:solidFill>
              </a:rPr>
              <a:t>At the Manifestation Determination Review, </a:t>
            </a:r>
            <a:r>
              <a:rPr lang="en-US" b="1" i="1" dirty="0" smtClean="0">
                <a:solidFill>
                  <a:srgbClr val="FFC000"/>
                </a:solidFill>
              </a:rPr>
              <a:t>all</a:t>
            </a:r>
            <a:r>
              <a:rPr lang="en-US" dirty="0" smtClean="0">
                <a:solidFill>
                  <a:srgbClr val="FFC000"/>
                </a:solidFill>
              </a:rPr>
              <a:t> factors leading up to the infraction should be discussed and considered.  </a:t>
            </a:r>
          </a:p>
          <a:p>
            <a:pPr marL="609600" indent="-609600">
              <a:buNone/>
            </a:pPr>
            <a:endParaRPr lang="en-US" dirty="0" smtClean="0">
              <a:solidFill>
                <a:srgbClr val="FFC000"/>
              </a:solidFill>
            </a:endParaRPr>
          </a:p>
          <a:p>
            <a:pPr marL="609600" indent="-609600"/>
            <a:r>
              <a:rPr lang="en-US" dirty="0" smtClean="0">
                <a:solidFill>
                  <a:srgbClr val="FFC000"/>
                </a:solidFill>
              </a:rPr>
              <a:t>These would include the antecedent behaviors, the student environment, peer and/or adult involvement, and parental input</a:t>
            </a:r>
            <a:endParaRPr lang="en-US" dirty="0" smtClean="0">
              <a:solidFill>
                <a:srgbClr val="FFC000"/>
              </a:solidFill>
            </a:endParaRPr>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Division of Special Programs</a:t>
            </a:r>
            <a:endParaRPr lang="en-US" b="1" dirty="0"/>
          </a:p>
        </p:txBody>
      </p:sp>
      <p:sp>
        <p:nvSpPr>
          <p:cNvPr id="3" name="Content Placeholder 2"/>
          <p:cNvSpPr>
            <a:spLocks noGrp="1"/>
          </p:cNvSpPr>
          <p:nvPr>
            <p:ph idx="1"/>
          </p:nvPr>
        </p:nvSpPr>
        <p:spPr/>
        <p:txBody>
          <a:bodyPr/>
          <a:lstStyle/>
          <a:p>
            <a:pPr algn="ctr">
              <a:buNone/>
            </a:pPr>
            <a:endParaRPr lang="en-US" sz="4800" dirty="0" smtClean="0"/>
          </a:p>
          <a:p>
            <a:pPr algn="ctr">
              <a:buNone/>
            </a:pPr>
            <a:r>
              <a:rPr lang="en-US" sz="5400" dirty="0" smtClean="0">
                <a:solidFill>
                  <a:srgbClr val="FFC000"/>
                </a:solidFill>
              </a:rPr>
              <a:t>“Without proper documentation and data, </a:t>
            </a:r>
            <a:r>
              <a:rPr lang="en-US" sz="5400" i="1" dirty="0" smtClean="0">
                <a:solidFill>
                  <a:srgbClr val="FFC000"/>
                </a:solidFill>
              </a:rPr>
              <a:t>all you have is an opinion</a:t>
            </a:r>
            <a:r>
              <a:rPr lang="en-US" sz="5400" dirty="0" smtClean="0">
                <a:solidFill>
                  <a:srgbClr val="FFC000"/>
                </a:solidFill>
              </a:rPr>
              <a:t>.” </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032"/>
          <p:cNvPicPr>
            <a:picLocks noGrp="1" noChangeAspect="1" noChangeArrowheads="1"/>
          </p:cNvPicPr>
          <p:nvPr>
            <p:ph idx="1"/>
          </p:nvPr>
        </p:nvPicPr>
        <p:blipFill>
          <a:blip r:embed="rId2" cstate="print">
            <a:lum bright="9000" contrast="22000"/>
          </a:blip>
          <a:srcRect l="17998" r="17998"/>
          <a:stretch>
            <a:fillRect/>
          </a:stretch>
        </p:blipFill>
        <p:spPr bwMode="auto">
          <a:xfrm>
            <a:off x="4724400" y="1295400"/>
            <a:ext cx="3653242" cy="5334000"/>
          </a:xfrm>
          <a:prstGeom prst="rect">
            <a:avLst/>
          </a:prstGeom>
          <a:noFill/>
          <a:ln w="9525">
            <a:noFill/>
            <a:miter lim="800000"/>
            <a:headEnd/>
            <a:tailEnd/>
          </a:ln>
          <a:effectLst/>
        </p:spPr>
      </p:pic>
      <p:sp>
        <p:nvSpPr>
          <p:cNvPr id="4" name="Title 3"/>
          <p:cNvSpPr>
            <a:spLocks noGrp="1"/>
          </p:cNvSpPr>
          <p:nvPr>
            <p:ph type="title"/>
          </p:nvPr>
        </p:nvSpPr>
        <p:spPr>
          <a:xfrm>
            <a:off x="381000" y="57150"/>
            <a:ext cx="8763000" cy="1162050"/>
          </a:xfrm>
        </p:spPr>
        <p:txBody>
          <a:bodyPr>
            <a:normAutofit/>
          </a:bodyPr>
          <a:lstStyle/>
          <a:p>
            <a:r>
              <a:rPr lang="en-US" sz="3200" u="sng" spc="600" dirty="0" smtClean="0">
                <a:solidFill>
                  <a:schemeClr val="tx1"/>
                </a:solidFill>
              </a:rPr>
              <a:t>LRSD Homeless Education Program</a:t>
            </a:r>
            <a:r>
              <a:rPr lang="en-US" sz="2800" dirty="0" smtClean="0">
                <a:solidFill>
                  <a:srgbClr val="FF0000"/>
                </a:solidFill>
              </a:rPr>
              <a:t/>
            </a:r>
            <a:br>
              <a:rPr lang="en-US" sz="2800" dirty="0" smtClean="0">
                <a:solidFill>
                  <a:srgbClr val="FF0000"/>
                </a:solidFill>
              </a:rPr>
            </a:br>
            <a:endParaRPr lang="en-US" sz="2800" dirty="0">
              <a:solidFill>
                <a:srgbClr val="FF0000"/>
              </a:solidFill>
            </a:endParaRPr>
          </a:p>
        </p:txBody>
      </p:sp>
      <p:sp>
        <p:nvSpPr>
          <p:cNvPr id="8" name="Text Placeholder 5"/>
          <p:cNvSpPr txBox="1">
            <a:spLocks/>
          </p:cNvSpPr>
          <p:nvPr/>
        </p:nvSpPr>
        <p:spPr>
          <a:xfrm>
            <a:off x="457200" y="1447800"/>
            <a:ext cx="5715000" cy="4691063"/>
          </a:xfrm>
          <a:prstGeom prst="rect">
            <a:avLst/>
          </a:prstGeom>
        </p:spPr>
        <p:txBody>
          <a:bodyPr vert="horz" lIns="91440" tIns="45720" rIns="91440" bIns="45720" rtlCol="0">
            <a:no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9" name="Text Placeholder 5"/>
          <p:cNvSpPr>
            <a:spLocks noGrp="1"/>
          </p:cNvSpPr>
          <p:nvPr>
            <p:ph type="body" sz="half" idx="2"/>
          </p:nvPr>
        </p:nvSpPr>
        <p:spPr>
          <a:xfrm>
            <a:off x="457200" y="1447800"/>
            <a:ext cx="4038600" cy="4572000"/>
          </a:xfrm>
        </p:spPr>
        <p:txBody>
          <a:bodyPr>
            <a:noAutofit/>
          </a:bodyPr>
          <a:lstStyle/>
          <a:p>
            <a:r>
              <a:rPr lang="en-US" sz="2800" b="1" dirty="0" smtClean="0">
                <a:solidFill>
                  <a:srgbClr val="FFC000"/>
                </a:solidFill>
              </a:rPr>
              <a:t>SERVICES PROVIDED</a:t>
            </a:r>
            <a:r>
              <a:rPr lang="en-US" sz="2800" dirty="0" smtClean="0">
                <a:solidFill>
                  <a:srgbClr val="FFC000"/>
                </a:solidFill>
              </a:rPr>
              <a:t>:</a:t>
            </a:r>
          </a:p>
          <a:p>
            <a:pPr>
              <a:buFont typeface="Wingdings" pitchFamily="2" charset="2"/>
              <a:buChar char="ü"/>
            </a:pPr>
            <a:r>
              <a:rPr lang="en-US" sz="2800" dirty="0" smtClean="0"/>
              <a:t>Emergency food</a:t>
            </a:r>
          </a:p>
          <a:p>
            <a:pPr>
              <a:buFont typeface="Wingdings" pitchFamily="2" charset="2"/>
              <a:buChar char="ü"/>
            </a:pPr>
            <a:r>
              <a:rPr lang="en-US" sz="2800" dirty="0" smtClean="0"/>
              <a:t>Emergency clothing</a:t>
            </a:r>
          </a:p>
          <a:p>
            <a:pPr>
              <a:buFont typeface="Wingdings" pitchFamily="2" charset="2"/>
              <a:buChar char="ü"/>
            </a:pPr>
            <a:r>
              <a:rPr lang="en-US" sz="2800" dirty="0" smtClean="0"/>
              <a:t>School of origin</a:t>
            </a:r>
          </a:p>
          <a:p>
            <a:pPr>
              <a:buFont typeface="Wingdings" pitchFamily="2" charset="2"/>
              <a:buChar char="ü"/>
            </a:pPr>
            <a:r>
              <a:rPr lang="en-US" sz="2800" dirty="0" smtClean="0"/>
              <a:t>Transportation</a:t>
            </a:r>
          </a:p>
          <a:p>
            <a:pPr>
              <a:buFont typeface="Wingdings" pitchFamily="2" charset="2"/>
              <a:buChar char="ü"/>
            </a:pPr>
            <a:r>
              <a:rPr lang="en-US" sz="2800" dirty="0" smtClean="0"/>
              <a:t>Hygiene items</a:t>
            </a:r>
          </a:p>
          <a:p>
            <a:pPr>
              <a:buFont typeface="Wingdings" pitchFamily="2" charset="2"/>
              <a:buChar char="ü"/>
            </a:pPr>
            <a:r>
              <a:rPr lang="en-US" sz="2800" dirty="0" smtClean="0"/>
              <a:t>School supplies</a:t>
            </a:r>
          </a:p>
          <a:p>
            <a:pPr>
              <a:buFont typeface="Wingdings" pitchFamily="2" charset="2"/>
              <a:buChar char="ü"/>
            </a:pPr>
            <a:r>
              <a:rPr lang="en-US" sz="2800" dirty="0" smtClean="0"/>
              <a:t>Field trips</a:t>
            </a:r>
          </a:p>
          <a:p>
            <a:pPr>
              <a:buFont typeface="Wingdings" pitchFamily="2" charset="2"/>
              <a:buChar char="ü"/>
            </a:pPr>
            <a:r>
              <a:rPr lang="en-US" sz="2800" dirty="0" smtClean="0"/>
              <a:t>Tutoring</a:t>
            </a:r>
          </a:p>
          <a:p>
            <a:pPr>
              <a:buFont typeface="Wingdings" pitchFamily="2" charset="2"/>
              <a:buChar char="ü"/>
            </a:pPr>
            <a:r>
              <a:rPr lang="en-US" sz="3200" dirty="0" smtClean="0"/>
              <a:t>Free meals</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5"/>
          <p:cNvSpPr txBox="1">
            <a:spLocks/>
          </p:cNvSpPr>
          <p:nvPr/>
        </p:nvSpPr>
        <p:spPr>
          <a:xfrm>
            <a:off x="0" y="0"/>
            <a:ext cx="8915400" cy="64008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sng" strike="noStrike" kern="1200" cap="none" spc="0" normalizeH="0" baseline="0" noProof="0" dirty="0" smtClean="0">
                <a:ln>
                  <a:noFill/>
                </a:ln>
                <a:effectLst/>
                <a:uLnTx/>
                <a:uFillTx/>
                <a:latin typeface="+mn-lt"/>
                <a:ea typeface="+mn-ea"/>
                <a:cs typeface="+mn-cs"/>
              </a:rPr>
              <a:t>Categories of </a:t>
            </a:r>
            <a:r>
              <a:rPr lang="en-US" sz="3200" b="1" u="sng" dirty="0" smtClean="0"/>
              <a:t>h</a:t>
            </a:r>
            <a:r>
              <a:rPr kumimoji="0" lang="en-US" sz="3200" b="1" i="0" u="sng" strike="noStrike" kern="1200" cap="none" spc="0" normalizeH="0" baseline="0" noProof="0" dirty="0" err="1" smtClean="0">
                <a:ln>
                  <a:noFill/>
                </a:ln>
                <a:effectLst/>
                <a:uLnTx/>
                <a:uFillTx/>
                <a:latin typeface="+mn-lt"/>
                <a:ea typeface="+mn-ea"/>
                <a:cs typeface="+mn-cs"/>
              </a:rPr>
              <a:t>omelessness</a:t>
            </a:r>
            <a:r>
              <a:rPr kumimoji="0" lang="en-US" sz="3200" b="1" i="0" u="sng" strike="noStrike" kern="1200" cap="none" spc="0" normalizeH="0" baseline="0" noProof="0" dirty="0" smtClean="0">
                <a:ln>
                  <a:noFill/>
                </a:ln>
                <a:effectLst/>
                <a:uLnTx/>
                <a:uFillTx/>
                <a:latin typeface="+mn-lt"/>
                <a:ea typeface="+mn-ea"/>
                <a:cs typeface="+mn-cs"/>
              </a:rPr>
              <a:t>- (McKinney-Vento definition)</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1" i="0" u="sng" strike="noStrike" kern="1200" cap="none" spc="0" normalizeH="0" baseline="0" noProof="0" dirty="0" smtClean="0">
              <a:ln>
                <a:noFill/>
              </a:ln>
              <a:solidFill>
                <a:srgbClr val="FF0000"/>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sng" strike="noStrike" kern="1200" cap="none" spc="0" normalizeH="0" baseline="0" noProof="0" dirty="0" smtClean="0">
                <a:ln>
                  <a:noFill/>
                </a:ln>
                <a:solidFill>
                  <a:srgbClr val="FFC000"/>
                </a:solidFill>
                <a:effectLst/>
                <a:uLnTx/>
                <a:uFillTx/>
                <a:latin typeface="+mn-lt"/>
                <a:ea typeface="+mn-ea"/>
                <a:cs typeface="+mn-cs"/>
              </a:rPr>
              <a:t>HDB</a:t>
            </a:r>
            <a:r>
              <a:rPr kumimoji="0" lang="en-US" sz="3200" b="1" i="0" u="none" strike="noStrike" kern="1200" cap="none" spc="0" normalizeH="0" baseline="0" noProof="0" dirty="0" smtClean="0">
                <a:ln>
                  <a:noFill/>
                </a:ln>
                <a:solidFill>
                  <a:srgbClr val="FFC000"/>
                </a:solidFill>
                <a:effectLst/>
                <a:uLnTx/>
                <a:uFillTx/>
                <a:latin typeface="+mn-lt"/>
                <a:ea typeface="+mn-ea"/>
                <a:cs typeface="+mn-cs"/>
              </a:rPr>
              <a:t>- Homeless double-up</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sng" strike="noStrike" kern="1200" cap="none" spc="0" normalizeH="0" baseline="0" noProof="0" dirty="0" smtClean="0">
                <a:ln>
                  <a:noFill/>
                </a:ln>
                <a:solidFill>
                  <a:srgbClr val="FFC000"/>
                </a:solidFill>
                <a:effectLst/>
                <a:uLnTx/>
                <a:uFillTx/>
                <a:latin typeface="+mn-lt"/>
                <a:ea typeface="+mn-ea"/>
                <a:cs typeface="+mn-cs"/>
              </a:rPr>
              <a:t>H/S</a:t>
            </a:r>
            <a:r>
              <a:rPr kumimoji="0" lang="en-US" sz="3200" b="1" i="0" u="none" strike="noStrike" kern="1200" cap="none" spc="0" normalizeH="0" baseline="0" noProof="0" dirty="0" smtClean="0">
                <a:ln>
                  <a:noFill/>
                </a:ln>
                <a:solidFill>
                  <a:srgbClr val="FFC000"/>
                </a:solidFill>
                <a:effectLst/>
                <a:uLnTx/>
                <a:uFillTx/>
                <a:latin typeface="+mn-lt"/>
                <a:ea typeface="+mn-ea"/>
                <a:cs typeface="+mn-cs"/>
              </a:rPr>
              <a:t>- Homeless shelter</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sng" strike="noStrike" kern="1200" cap="none" spc="0" normalizeH="0" baseline="0" noProof="0" dirty="0" smtClean="0">
                <a:ln>
                  <a:noFill/>
                </a:ln>
                <a:solidFill>
                  <a:srgbClr val="FFC000"/>
                </a:solidFill>
                <a:effectLst/>
                <a:uLnTx/>
                <a:uFillTx/>
                <a:latin typeface="+mn-lt"/>
                <a:ea typeface="+mn-ea"/>
                <a:cs typeface="+mn-cs"/>
              </a:rPr>
              <a:t>HUA</a:t>
            </a:r>
            <a:r>
              <a:rPr kumimoji="0" lang="en-US" sz="3200" b="1" i="0" u="none" strike="noStrike" kern="1200" cap="none" spc="0" normalizeH="0" baseline="0" noProof="0" dirty="0" smtClean="0">
                <a:ln>
                  <a:noFill/>
                </a:ln>
                <a:solidFill>
                  <a:srgbClr val="FFC000"/>
                </a:solidFill>
                <a:effectLst/>
                <a:uLnTx/>
                <a:uFillTx/>
                <a:latin typeface="+mn-lt"/>
                <a:ea typeface="+mn-ea"/>
                <a:cs typeface="+mn-cs"/>
              </a:rPr>
              <a:t>- Homeless unaccompanied youth</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sng" strike="noStrike" kern="1200" cap="none" spc="0" normalizeH="0" baseline="0" noProof="0" dirty="0" smtClean="0">
                <a:ln>
                  <a:noFill/>
                </a:ln>
                <a:solidFill>
                  <a:srgbClr val="FFC000"/>
                </a:solidFill>
                <a:effectLst/>
                <a:uLnTx/>
                <a:uFillTx/>
                <a:latin typeface="+mn-lt"/>
                <a:ea typeface="+mn-ea"/>
                <a:cs typeface="+mn-cs"/>
              </a:rPr>
              <a:t>HWR</a:t>
            </a:r>
            <a:r>
              <a:rPr kumimoji="0" lang="en-US" sz="3200" b="1" i="0" u="none" strike="noStrike" kern="1200" cap="none" spc="0" normalizeH="0" baseline="0" noProof="0" dirty="0" smtClean="0">
                <a:ln>
                  <a:noFill/>
                </a:ln>
                <a:solidFill>
                  <a:srgbClr val="FFC000"/>
                </a:solidFill>
                <a:effectLst/>
                <a:uLnTx/>
                <a:uFillTx/>
                <a:latin typeface="+mn-lt"/>
                <a:ea typeface="+mn-ea"/>
                <a:cs typeface="+mn-cs"/>
              </a:rPr>
              <a:t>-Homeless without residence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3200" b="1" dirty="0" smtClean="0">
                <a:solidFill>
                  <a:srgbClr val="FFC000"/>
                </a:solidFill>
              </a:rPr>
              <a:t>________________________________________</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3200" b="1" dirty="0" smtClean="0">
                <a:solidFill>
                  <a:srgbClr val="FFC000"/>
                </a:solidFill>
              </a:rPr>
              <a:t>Homelessness is caused by:</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3200" b="1" dirty="0" smtClean="0">
                <a:solidFill>
                  <a:srgbClr val="FFC000"/>
                </a:solidFill>
              </a:rPr>
              <a:t>Poverty, domestic violence, unemployment, underemployment, getting kicked out of the home</a:t>
            </a:r>
            <a:endParaRPr kumimoji="0" lang="en-US" sz="3200" b="1" i="0" u="none" strike="noStrike" kern="1200" cap="none" spc="0" normalizeH="0" baseline="0" noProof="0" dirty="0" smtClean="0">
              <a:ln>
                <a:noFill/>
              </a:ln>
              <a:solidFill>
                <a:srgbClr val="FFC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a:bodyPr>
          <a:lstStyle/>
          <a:p>
            <a:pPr algn="ctr"/>
            <a:r>
              <a:rPr lang="en-US" sz="4000" b="1" dirty="0" smtClean="0"/>
              <a:t>Mental Health Division</a:t>
            </a:r>
            <a:endParaRPr lang="en-US" sz="4000" b="1" dirty="0"/>
          </a:p>
        </p:txBody>
      </p:sp>
      <p:sp>
        <p:nvSpPr>
          <p:cNvPr id="3" name="Content Placeholder 2"/>
          <p:cNvSpPr>
            <a:spLocks noGrp="1"/>
          </p:cNvSpPr>
          <p:nvPr>
            <p:ph idx="1"/>
          </p:nvPr>
        </p:nvSpPr>
        <p:spPr>
          <a:xfrm>
            <a:off x="457200" y="1143000"/>
            <a:ext cx="8229600" cy="5181600"/>
          </a:xfrm>
        </p:spPr>
        <p:txBody>
          <a:bodyPr>
            <a:normAutofit/>
          </a:bodyPr>
          <a:lstStyle/>
          <a:p>
            <a:pPr algn="ctr">
              <a:buNone/>
            </a:pPr>
            <a:r>
              <a:rPr lang="en-US" sz="2800" b="1" dirty="0" smtClean="0">
                <a:solidFill>
                  <a:srgbClr val="FF0000"/>
                </a:solidFill>
              </a:rPr>
              <a:t>Dealing with profiling in public schools, </a:t>
            </a:r>
            <a:br>
              <a:rPr lang="en-US" sz="2800" b="1" dirty="0" smtClean="0">
                <a:solidFill>
                  <a:srgbClr val="FF0000"/>
                </a:solidFill>
              </a:rPr>
            </a:br>
            <a:r>
              <a:rPr lang="en-US" sz="2800" b="1" dirty="0" smtClean="0">
                <a:solidFill>
                  <a:srgbClr val="FF0000"/>
                </a:solidFill>
              </a:rPr>
              <a:t>discipline, and mental </a:t>
            </a:r>
            <a:r>
              <a:rPr lang="en-US" sz="2800" b="1" dirty="0" smtClean="0">
                <a:solidFill>
                  <a:srgbClr val="FF0000"/>
                </a:solidFill>
              </a:rPr>
              <a:t>health</a:t>
            </a:r>
          </a:p>
          <a:p>
            <a:r>
              <a:rPr lang="en-US" b="1" u="sng" dirty="0" smtClean="0">
                <a:solidFill>
                  <a:srgbClr val="FFC000"/>
                </a:solidFill>
              </a:rPr>
              <a:t>Repeal </a:t>
            </a:r>
            <a:r>
              <a:rPr lang="en-US" b="1" u="sng" dirty="0" smtClean="0">
                <a:solidFill>
                  <a:srgbClr val="FFC000"/>
                </a:solidFill>
              </a:rPr>
              <a:t>Zero Tolerance Policies</a:t>
            </a:r>
            <a:r>
              <a:rPr lang="en-US" dirty="0" smtClean="0">
                <a:solidFill>
                  <a:srgbClr val="FFC000"/>
                </a:solidFill>
              </a:rPr>
              <a:t>: Many schools and school districts have taken zero tolerance policies far beyond the narrow federal mandates. Local policies that include subjective parameters for suspending and expelling students must be scaled back to the original federal guidelines. In addition school leaders must rededicate themselves to creating an environment that is conducive to learning and that nurtures the unique potential of all students.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solidFill>
                  <a:srgbClr val="FF0000"/>
                </a:solidFill>
              </a:rPr>
              <a:t>Mental Health</a:t>
            </a:r>
            <a:endParaRPr lang="en-US" sz="4400" dirty="0">
              <a:solidFill>
                <a:srgbClr val="FF0000"/>
              </a:solidFill>
            </a:endParaRPr>
          </a:p>
        </p:txBody>
      </p:sp>
      <p:sp>
        <p:nvSpPr>
          <p:cNvPr id="3" name="Content Placeholder 2"/>
          <p:cNvSpPr>
            <a:spLocks noGrp="1"/>
          </p:cNvSpPr>
          <p:nvPr>
            <p:ph idx="1"/>
          </p:nvPr>
        </p:nvSpPr>
        <p:spPr/>
        <p:txBody>
          <a:bodyPr>
            <a:normAutofit lnSpcReduction="10000"/>
          </a:bodyPr>
          <a:lstStyle/>
          <a:p>
            <a:pPr>
              <a:buNone/>
            </a:pPr>
            <a:r>
              <a:rPr lang="en-US" sz="3200" dirty="0" smtClean="0">
                <a:solidFill>
                  <a:srgbClr val="FFC000"/>
                </a:solidFill>
              </a:rPr>
              <a:t>   Zero tolerance is </a:t>
            </a:r>
            <a:r>
              <a:rPr lang="en-US" sz="3200" dirty="0" smtClean="0">
                <a:solidFill>
                  <a:srgbClr val="FFC000"/>
                </a:solidFill>
              </a:rPr>
              <a:t>a perverse version of mandatory sentencing, first, because it takes no account of what we know about child and adolescent development, and second, because at least in the criminal justice system . . . when mandatory sentences exist, there are different mandatory sentences for offenses of different seriousness.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Student Handbook</a:t>
            </a:r>
            <a:endParaRPr lang="en-US" b="1" dirty="0"/>
          </a:p>
        </p:txBody>
      </p:sp>
      <p:sp>
        <p:nvSpPr>
          <p:cNvPr id="3" name="Content Placeholder 2"/>
          <p:cNvSpPr>
            <a:spLocks noGrp="1"/>
          </p:cNvSpPr>
          <p:nvPr>
            <p:ph idx="1"/>
          </p:nvPr>
        </p:nvSpPr>
        <p:spPr/>
        <p:txBody>
          <a:bodyPr>
            <a:normAutofit/>
          </a:bodyPr>
          <a:lstStyle/>
          <a:p>
            <a:pPr>
              <a:buNone/>
            </a:pPr>
            <a:r>
              <a:rPr lang="en-US" sz="3200" dirty="0" smtClean="0"/>
              <a:t>Major Changes:</a:t>
            </a:r>
          </a:p>
          <a:p>
            <a:pPr>
              <a:buNone/>
            </a:pPr>
            <a:r>
              <a:rPr lang="en-US" sz="3200" dirty="0" smtClean="0"/>
              <a:t>	Format</a:t>
            </a:r>
          </a:p>
          <a:p>
            <a:pPr>
              <a:buNone/>
            </a:pPr>
            <a:r>
              <a:rPr lang="en-US" sz="3200" dirty="0" smtClean="0"/>
              <a:t>	Discipline</a:t>
            </a:r>
            <a:endParaRPr lang="en-US" sz="32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Mental Health</a:t>
            </a:r>
            <a:endParaRPr lang="en-US" dirty="0">
              <a:solidFill>
                <a:srgbClr val="FF0000"/>
              </a:solidFill>
            </a:endParaRPr>
          </a:p>
        </p:txBody>
      </p:sp>
      <p:sp>
        <p:nvSpPr>
          <p:cNvPr id="3" name="Content Placeholder 2"/>
          <p:cNvSpPr>
            <a:spLocks noGrp="1"/>
          </p:cNvSpPr>
          <p:nvPr>
            <p:ph idx="1"/>
          </p:nvPr>
        </p:nvSpPr>
        <p:spPr/>
        <p:txBody>
          <a:bodyPr/>
          <a:lstStyle/>
          <a:p>
            <a:pPr>
              <a:buNone/>
            </a:pPr>
            <a:r>
              <a:rPr lang="en-US" dirty="0" smtClean="0">
                <a:solidFill>
                  <a:srgbClr val="FFC000"/>
                </a:solidFill>
              </a:rPr>
              <a:t>   The </a:t>
            </a:r>
            <a:r>
              <a:rPr lang="en-US" dirty="0" smtClean="0">
                <a:solidFill>
                  <a:srgbClr val="FFC000"/>
                </a:solidFill>
              </a:rPr>
              <a:t>harshness </a:t>
            </a:r>
            <a:r>
              <a:rPr lang="en-US" dirty="0" smtClean="0">
                <a:solidFill>
                  <a:srgbClr val="FFC000"/>
                </a:solidFill>
              </a:rPr>
              <a:t>of </a:t>
            </a:r>
            <a:r>
              <a:rPr lang="en-US" dirty="0" smtClean="0">
                <a:solidFill>
                  <a:srgbClr val="FFC000"/>
                </a:solidFill>
              </a:rPr>
              <a:t>current zero tolerance policies not only result in many children being labeled delinquents or criminals, but also result in lost educational opportunities for youth, which studies show have long-term negative consequences for both the child and society as a whole. In addition, student misbehavior frequently results from unmet mental health, emotional or education needs; it is the children with these existing needs who typically bear the brunt of zero tolerance policies.</a:t>
            </a:r>
            <a:endParaRPr lang="en-US" dirty="0">
              <a:solidFill>
                <a:srgbClr val="FFC0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en-US" sz="4400" dirty="0" smtClean="0">
                <a:solidFill>
                  <a:srgbClr val="FF0000"/>
                </a:solidFill>
              </a:rPr>
              <a:t>Mental Health </a:t>
            </a:r>
            <a:endParaRPr lang="en-US" sz="4400" dirty="0">
              <a:solidFill>
                <a:srgbClr val="FF0000"/>
              </a:solidFill>
            </a:endParaRPr>
          </a:p>
        </p:txBody>
      </p:sp>
      <p:sp>
        <p:nvSpPr>
          <p:cNvPr id="3" name="Content Placeholder 2"/>
          <p:cNvSpPr>
            <a:spLocks noGrp="1"/>
          </p:cNvSpPr>
          <p:nvPr>
            <p:ph idx="1"/>
          </p:nvPr>
        </p:nvSpPr>
        <p:spPr/>
        <p:txBody>
          <a:bodyPr>
            <a:normAutofit/>
          </a:bodyPr>
          <a:lstStyle/>
          <a:p>
            <a:r>
              <a:rPr lang="en-US" dirty="0" smtClean="0">
                <a:solidFill>
                  <a:srgbClr val="FFC000"/>
                </a:solidFill>
              </a:rPr>
              <a:t>Unidentified and untreated mental illness is associated with serious consequences for children, families, and communities-Approximately 50% of students aged 14 or older with mental illness drop out of high school-the highest dropout rate for of any disability group. </a:t>
            </a:r>
          </a:p>
          <a:p>
            <a:endParaRPr lang="en-US" dirty="0" smtClean="0">
              <a:solidFill>
                <a:srgbClr val="FFC000"/>
              </a:solidFill>
            </a:endParaRPr>
          </a:p>
          <a:p>
            <a:pPr>
              <a:buNone/>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Student Services Presentation</a:t>
            </a:r>
            <a:endParaRPr lang="en-US" dirty="0">
              <a:solidFill>
                <a:srgbClr val="FF0000"/>
              </a:solidFill>
            </a:endParaRPr>
          </a:p>
        </p:txBody>
      </p:sp>
      <p:sp>
        <p:nvSpPr>
          <p:cNvPr id="3" name="Content Placeholder 2"/>
          <p:cNvSpPr>
            <a:spLocks noGrp="1"/>
          </p:cNvSpPr>
          <p:nvPr>
            <p:ph idx="1"/>
          </p:nvPr>
        </p:nvSpPr>
        <p:spPr/>
        <p:txBody>
          <a:bodyPr/>
          <a:lstStyle/>
          <a:p>
            <a:pPr algn="ctr">
              <a:buNone/>
            </a:pPr>
            <a:r>
              <a:rPr lang="en-US" dirty="0" smtClean="0">
                <a:solidFill>
                  <a:srgbClr val="FFC000"/>
                </a:solidFill>
              </a:rPr>
              <a:t>We must change our way of thinking and take ownership of our past mistakes and make a personal commitment to put the children we serve FIRST.</a:t>
            </a:r>
          </a:p>
          <a:p>
            <a:pPr algn="ctr">
              <a:buNone/>
            </a:pPr>
            <a:r>
              <a:rPr lang="en-US" dirty="0" smtClean="0">
                <a:solidFill>
                  <a:srgbClr val="FF0000"/>
                </a:solidFill>
              </a:rPr>
              <a:t>REMEMBER</a:t>
            </a:r>
            <a:endParaRPr lang="en-US" dirty="0" smtClean="0">
              <a:solidFill>
                <a:srgbClr val="FF0000"/>
              </a:solidFill>
            </a:endParaRPr>
          </a:p>
          <a:p>
            <a:pPr algn="ctr">
              <a:buNone/>
            </a:pPr>
            <a:r>
              <a:rPr lang="en-US" dirty="0" smtClean="0">
                <a:solidFill>
                  <a:srgbClr val="FFC000"/>
                </a:solidFill>
              </a:rPr>
              <a:t>		Failure is NOT an Option and the</a:t>
            </a:r>
          </a:p>
          <a:p>
            <a:pPr algn="ctr">
              <a:buNone/>
            </a:pPr>
            <a:r>
              <a:rPr lang="en-US" sz="5400" dirty="0" smtClean="0">
                <a:solidFill>
                  <a:srgbClr val="FF0000"/>
                </a:solidFill>
              </a:rPr>
              <a:t>MISSION IS POSSIBLE  </a:t>
            </a:r>
            <a:endParaRPr lang="en-US" sz="5400" dirty="0">
              <a:solidFill>
                <a:srgbClr val="FF000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Important Dates</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rgbClr val="FFC000"/>
                </a:solidFill>
              </a:rPr>
              <a:t>July 31, 2013</a:t>
            </a:r>
          </a:p>
          <a:p>
            <a:pPr lvl="1"/>
            <a:r>
              <a:rPr lang="en-US" dirty="0" smtClean="0">
                <a:solidFill>
                  <a:srgbClr val="FFC000"/>
                </a:solidFill>
              </a:rPr>
              <a:t>Secretaries In-Service from 8:30 – 3:00 – Tech Center</a:t>
            </a:r>
          </a:p>
          <a:p>
            <a:pPr lvl="1"/>
            <a:endParaRPr lang="en-US" dirty="0" smtClean="0">
              <a:solidFill>
                <a:srgbClr val="FFC000"/>
              </a:solidFill>
            </a:endParaRPr>
          </a:p>
          <a:p>
            <a:r>
              <a:rPr lang="en-US" dirty="0" smtClean="0">
                <a:solidFill>
                  <a:srgbClr val="FFC000"/>
                </a:solidFill>
              </a:rPr>
              <a:t>August 1 and 2</a:t>
            </a:r>
          </a:p>
          <a:p>
            <a:pPr lvl="1"/>
            <a:r>
              <a:rPr lang="en-US" dirty="0" smtClean="0">
                <a:solidFill>
                  <a:srgbClr val="FFC000"/>
                </a:solidFill>
              </a:rPr>
              <a:t>Check-In – 10:00 – 7:00</a:t>
            </a:r>
          </a:p>
          <a:p>
            <a:pPr lvl="1"/>
            <a:endParaRPr lang="en-US" dirty="0" smtClean="0">
              <a:solidFill>
                <a:srgbClr val="FFC000"/>
              </a:solidFill>
            </a:endParaRPr>
          </a:p>
          <a:p>
            <a:r>
              <a:rPr lang="en-US" dirty="0" smtClean="0">
                <a:solidFill>
                  <a:srgbClr val="FFC000"/>
                </a:solidFill>
              </a:rPr>
              <a:t>Student Counts</a:t>
            </a:r>
          </a:p>
          <a:p>
            <a:pPr lvl="1"/>
            <a:r>
              <a:rPr lang="en-US" dirty="0" smtClean="0">
                <a:solidFill>
                  <a:srgbClr val="FFC000"/>
                </a:solidFill>
              </a:rPr>
              <a:t>August 19, 2013</a:t>
            </a:r>
          </a:p>
          <a:p>
            <a:pPr lvl="1"/>
            <a:r>
              <a:rPr lang="en-US" dirty="0" smtClean="0">
                <a:solidFill>
                  <a:srgbClr val="FFC000"/>
                </a:solidFill>
              </a:rPr>
              <a:t>September 3, 2013 (after 10 day drop)</a:t>
            </a:r>
          </a:p>
          <a:p>
            <a:pPr lvl="1"/>
            <a:r>
              <a:rPr lang="en-US" dirty="0" smtClean="0">
                <a:solidFill>
                  <a:srgbClr val="FFC000"/>
                </a:solidFill>
              </a:rPr>
              <a:t>Any other days required by administration</a:t>
            </a:r>
          </a:p>
          <a:p>
            <a:pPr lvl="1"/>
            <a:endParaRPr lang="en-US" dirty="0" smtClean="0"/>
          </a:p>
          <a:p>
            <a:pPr lvl="1"/>
            <a:endParaRPr lang="en-US" dirty="0" smtClean="0"/>
          </a:p>
          <a:p>
            <a:pPr lvl="1"/>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Table of Contents (New)</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r>
              <a:rPr lang="en-US" dirty="0" smtClean="0"/>
              <a:t>Rights and Responsibilities</a:t>
            </a:r>
          </a:p>
          <a:p>
            <a:r>
              <a:rPr lang="en-US" dirty="0" smtClean="0"/>
              <a:t>Laws/Policies/Regulations</a:t>
            </a:r>
          </a:p>
          <a:p>
            <a:r>
              <a:rPr lang="en-US" dirty="0" smtClean="0"/>
              <a:t>Attendance/Truancy</a:t>
            </a:r>
          </a:p>
          <a:p>
            <a:r>
              <a:rPr lang="en-US" dirty="0" smtClean="0"/>
              <a:t>Alternative Learning Environments</a:t>
            </a:r>
          </a:p>
          <a:p>
            <a:r>
              <a:rPr lang="en-US" dirty="0" smtClean="0"/>
              <a:t>Curriculum</a:t>
            </a:r>
          </a:p>
          <a:p>
            <a:r>
              <a:rPr lang="en-US" dirty="0" smtClean="0"/>
              <a:t>Student Services</a:t>
            </a:r>
          </a:p>
          <a:p>
            <a:r>
              <a:rPr lang="en-US" dirty="0" smtClean="0"/>
              <a:t>Student Conduct</a:t>
            </a:r>
          </a:p>
          <a:p>
            <a:r>
              <a:rPr lang="en-US" dirty="0" smtClean="0"/>
              <a:t>Co-Curricular/Extra Curricular Activities</a:t>
            </a:r>
          </a:p>
          <a:p>
            <a:r>
              <a:rPr lang="en-US" dirty="0" smtClean="0"/>
              <a:t>General Information</a:t>
            </a:r>
          </a:p>
          <a:p>
            <a:r>
              <a:rPr lang="en-US" dirty="0" smtClean="0"/>
              <a:t>Forms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Student Conduct</a:t>
            </a:r>
            <a:endParaRPr lang="en-US" b="1" dirty="0"/>
          </a:p>
        </p:txBody>
      </p:sp>
      <p:sp>
        <p:nvSpPr>
          <p:cNvPr id="3" name="Content Placeholder 2"/>
          <p:cNvSpPr>
            <a:spLocks noGrp="1"/>
          </p:cNvSpPr>
          <p:nvPr>
            <p:ph idx="1"/>
          </p:nvPr>
        </p:nvSpPr>
        <p:spPr/>
        <p:txBody>
          <a:bodyPr>
            <a:normAutofit/>
          </a:bodyPr>
          <a:lstStyle/>
          <a:p>
            <a:r>
              <a:rPr lang="en-US" dirty="0" smtClean="0"/>
              <a:t>Automobiles – 67</a:t>
            </a:r>
          </a:p>
          <a:p>
            <a:r>
              <a:rPr lang="en-US" dirty="0" smtClean="0"/>
              <a:t>Consequences are listed at the beginning of each Category </a:t>
            </a:r>
          </a:p>
          <a:p>
            <a:r>
              <a:rPr lang="en-US" dirty="0" smtClean="0"/>
              <a:t>Category One – no out of school suspension (69)</a:t>
            </a:r>
          </a:p>
          <a:p>
            <a:r>
              <a:rPr lang="en-US" dirty="0" smtClean="0"/>
              <a:t>Category Two – out of school suspension – Long term </a:t>
            </a:r>
            <a:r>
              <a:rPr lang="en-US" dirty="0" smtClean="0"/>
              <a:t>recommendation/SBIT </a:t>
            </a:r>
            <a:r>
              <a:rPr lang="en-US" dirty="0" smtClean="0"/>
              <a:t>(71)</a:t>
            </a:r>
          </a:p>
          <a:p>
            <a:r>
              <a:rPr lang="en-US" dirty="0" smtClean="0"/>
              <a:t>Category Three – more severe violations – (74)</a:t>
            </a:r>
          </a:p>
          <a:p>
            <a:r>
              <a:rPr lang="en-US" dirty="0" smtClean="0"/>
              <a:t>Category Four – expulsion recommendation (77)</a:t>
            </a:r>
          </a:p>
          <a:p>
            <a:r>
              <a:rPr lang="en-US" dirty="0" smtClean="0"/>
              <a:t>I-Series discipline codes are aligned with new rules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Bus/Bus Stop Behavior Referral</a:t>
            </a:r>
            <a:endParaRPr lang="en-US" b="1" dirty="0"/>
          </a:p>
        </p:txBody>
      </p:sp>
      <p:sp>
        <p:nvSpPr>
          <p:cNvPr id="3" name="Content Placeholder 2"/>
          <p:cNvSpPr>
            <a:spLocks noGrp="1"/>
          </p:cNvSpPr>
          <p:nvPr>
            <p:ph idx="1"/>
          </p:nvPr>
        </p:nvSpPr>
        <p:spPr/>
        <p:txBody>
          <a:bodyPr/>
          <a:lstStyle/>
          <a:p>
            <a:r>
              <a:rPr lang="en-US" dirty="0" smtClean="0"/>
              <a:t>Page 62 – Transportation Regulations </a:t>
            </a:r>
          </a:p>
          <a:p>
            <a:pPr>
              <a:buNone/>
            </a:pPr>
            <a:r>
              <a:rPr lang="en-US" dirty="0" smtClean="0"/>
              <a:t> </a:t>
            </a:r>
            <a:endParaRPr lang="en-US" dirty="0" smtClean="0"/>
          </a:p>
          <a:p>
            <a:r>
              <a:rPr lang="en-US" dirty="0" smtClean="0"/>
              <a:t>Clear</a:t>
            </a:r>
            <a:r>
              <a:rPr lang="en-US" dirty="0" smtClean="0"/>
              <a:t>, Concise communication between the drivers, student, parents and school staff</a:t>
            </a:r>
          </a:p>
          <a:p>
            <a:r>
              <a:rPr lang="en-US" dirty="0" smtClean="0"/>
              <a:t>Correlated with the new categories of Student Conduct</a:t>
            </a:r>
          </a:p>
          <a:p>
            <a:r>
              <a:rPr lang="en-US" dirty="0" smtClean="0"/>
              <a:t>Form  - page </a:t>
            </a:r>
            <a:r>
              <a:rPr lang="en-US" dirty="0" smtClean="0"/>
              <a:t>97  (Order forms through Supply Center)</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Bullying</a:t>
            </a:r>
            <a:endParaRPr lang="en-US" b="1" dirty="0"/>
          </a:p>
        </p:txBody>
      </p:sp>
      <p:sp>
        <p:nvSpPr>
          <p:cNvPr id="3" name="Content Placeholder 2"/>
          <p:cNvSpPr>
            <a:spLocks noGrp="1"/>
          </p:cNvSpPr>
          <p:nvPr>
            <p:ph idx="1"/>
          </p:nvPr>
        </p:nvSpPr>
        <p:spPr/>
        <p:txBody>
          <a:bodyPr>
            <a:normAutofit lnSpcReduction="10000"/>
          </a:bodyPr>
          <a:lstStyle/>
          <a:p>
            <a:r>
              <a:rPr lang="en-US" dirty="0" smtClean="0"/>
              <a:t>Category Two – page 71 – separate </a:t>
            </a:r>
            <a:r>
              <a:rPr lang="en-US" dirty="0" smtClean="0"/>
              <a:t>rule </a:t>
            </a:r>
            <a:endParaRPr lang="en-US" dirty="0" smtClean="0"/>
          </a:p>
          <a:p>
            <a:pPr>
              <a:buNone/>
            </a:pPr>
            <a:r>
              <a:rPr lang="en-US" dirty="0" smtClean="0"/>
              <a:t>     It has been separated in the I Series from fighting</a:t>
            </a:r>
            <a:endParaRPr lang="en-US" dirty="0" smtClean="0"/>
          </a:p>
          <a:p>
            <a:r>
              <a:rPr lang="en-US" dirty="0" smtClean="0"/>
              <a:t>Policy – page 15</a:t>
            </a:r>
          </a:p>
          <a:p>
            <a:pPr>
              <a:buNone/>
            </a:pPr>
            <a:endParaRPr lang="en-US" dirty="0" smtClean="0"/>
          </a:p>
          <a:p>
            <a:r>
              <a:rPr lang="en-US" dirty="0" smtClean="0"/>
              <a:t>The Harassment/Intimidation/Bullying (HIB) Complaint form </a:t>
            </a:r>
            <a:r>
              <a:rPr lang="en-US" dirty="0" smtClean="0"/>
              <a:t>located in the I  Series  </a:t>
            </a:r>
            <a:r>
              <a:rPr lang="en-US" u="sng" dirty="0" smtClean="0">
                <a:hlinkClick r:id="rId3"/>
              </a:rPr>
              <a:t>http</a:t>
            </a:r>
            <a:r>
              <a:rPr lang="en-US" u="sng" dirty="0" smtClean="0">
                <a:hlinkClick r:id="rId3"/>
              </a:rPr>
              <a:t>://</a:t>
            </a:r>
            <a:r>
              <a:rPr lang="en-US" u="sng" dirty="0" smtClean="0">
                <a:hlinkClick r:id="rId3"/>
              </a:rPr>
              <a:t>cis.lrsd.org/StudentServices/HIB</a:t>
            </a:r>
            <a:r>
              <a:rPr lang="en-US" u="sng" dirty="0" smtClean="0"/>
              <a:t> </a:t>
            </a:r>
          </a:p>
          <a:p>
            <a:r>
              <a:rPr lang="en-US" dirty="0" smtClean="0"/>
              <a:t>There is a short form that is to be used by faculty/staff when a complaint has been lodged by a student/parent</a:t>
            </a:r>
          </a:p>
          <a:p>
            <a:pPr>
              <a:buNone/>
            </a:pPr>
            <a:r>
              <a:rPr lang="en-US" dirty="0" smtClean="0"/>
              <a:t>   (forms are to be ordered from supply center #990550)</a:t>
            </a:r>
            <a:endParaRPr lang="en-US" dirty="0" smtClean="0"/>
          </a:p>
          <a:p>
            <a:endParaRPr lang="en-US" u="sng" dirty="0" smtClean="0"/>
          </a:p>
          <a:p>
            <a:pPr>
              <a:buNone/>
            </a:pPr>
            <a:endParaRPr lang="en-US" u="sng" dirty="0" smtClean="0"/>
          </a:p>
          <a:p>
            <a:endParaRPr lang="en-US" dirty="0" smtClean="0"/>
          </a:p>
          <a:p>
            <a:pPr>
              <a:buNone/>
            </a:pPr>
            <a:endParaRPr lang="en-US" dirty="0" smtClean="0"/>
          </a:p>
          <a:p>
            <a:endParaRPr lang="en-US" dirty="0" smtClean="0"/>
          </a:p>
          <a:p>
            <a:pPr>
              <a:buNone/>
            </a:pPr>
            <a:endParaRPr lang="en-US" dirty="0" smtClean="0"/>
          </a:p>
          <a:p>
            <a:endParaRPr lang="en-US" dirty="0" smtClean="0"/>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HIB Short Reporting Document</a:t>
            </a:r>
            <a:endParaRPr lang="en-US" dirty="0"/>
          </a:p>
        </p:txBody>
      </p:sp>
      <p:pic>
        <p:nvPicPr>
          <p:cNvPr id="46082" name="Picture 2"/>
          <p:cNvPicPr>
            <a:picLocks noGrp="1" noChangeAspect="1" noChangeArrowheads="1"/>
          </p:cNvPicPr>
          <p:nvPr>
            <p:ph idx="1"/>
          </p:nvPr>
        </p:nvPicPr>
        <p:blipFill>
          <a:blip r:embed="rId2" cstate="print"/>
          <a:srcRect/>
          <a:stretch>
            <a:fillRect/>
          </a:stretch>
        </p:blipFill>
        <p:spPr bwMode="auto">
          <a:xfrm>
            <a:off x="1752600" y="1905001"/>
            <a:ext cx="6151220" cy="47244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200912"/>
          </a:xfrm>
        </p:spPr>
        <p:txBody>
          <a:bodyPr>
            <a:normAutofit fontScale="90000"/>
          </a:bodyPr>
          <a:lstStyle/>
          <a:p>
            <a:pPr algn="ctr"/>
            <a:r>
              <a:rPr lang="en-US" b="1" dirty="0" smtClean="0">
                <a:solidFill>
                  <a:schemeClr val="accent3">
                    <a:lumMod val="75000"/>
                  </a:schemeClr>
                </a:solidFill>
              </a:rPr>
              <a:t> Hearing Office </a:t>
            </a:r>
            <a:br>
              <a:rPr lang="en-US" b="1" dirty="0" smtClean="0">
                <a:solidFill>
                  <a:schemeClr val="accent3">
                    <a:lumMod val="75000"/>
                  </a:schemeClr>
                </a:solidFill>
              </a:rPr>
            </a:br>
            <a:r>
              <a:rPr lang="en-US" b="1" dirty="0" smtClean="0">
                <a:solidFill>
                  <a:schemeClr val="accent3">
                    <a:lumMod val="75000"/>
                  </a:schemeClr>
                </a:solidFill>
              </a:rPr>
              <a:t>Appeals &amp; Due Process Review</a:t>
            </a:r>
            <a:endParaRPr lang="en-US" b="1" dirty="0">
              <a:solidFill>
                <a:schemeClr val="accent3">
                  <a:lumMod val="75000"/>
                </a:schemeClr>
              </a:solidFill>
            </a:endParaRPr>
          </a:p>
        </p:txBody>
      </p:sp>
      <p:sp>
        <p:nvSpPr>
          <p:cNvPr id="5" name="Content Placeholder 4"/>
          <p:cNvSpPr>
            <a:spLocks noGrp="1"/>
          </p:cNvSpPr>
          <p:nvPr>
            <p:ph idx="1"/>
          </p:nvPr>
        </p:nvSpPr>
        <p:spPr/>
        <p:txBody>
          <a:bodyPr/>
          <a:lstStyle/>
          <a:p>
            <a:r>
              <a:rPr lang="en-US" dirty="0" smtClean="0"/>
              <a:t>Customer Service Friendly</a:t>
            </a:r>
          </a:p>
          <a:p>
            <a:r>
              <a:rPr lang="en-US" dirty="0" smtClean="0"/>
              <a:t>You are not on Trial but be prepared and accountable</a:t>
            </a:r>
          </a:p>
          <a:p>
            <a:r>
              <a:rPr lang="en-US" dirty="0" smtClean="0"/>
              <a:t>Review Documentation for all SBIT ALE Recommendations (SPED student referrals are exempt due to required MDR conferences)</a:t>
            </a:r>
          </a:p>
          <a:p>
            <a:r>
              <a:rPr lang="en-US" dirty="0" smtClean="0"/>
              <a:t>Review PBIS (formally PIES) Documentation</a:t>
            </a:r>
          </a:p>
          <a:p>
            <a:r>
              <a:rPr lang="en-US" dirty="0" smtClean="0"/>
              <a:t>SPED and 504 documents MUST accompany ALE recommendations at the time of the hearing/review</a:t>
            </a:r>
          </a:p>
          <a:p>
            <a:r>
              <a:rPr lang="en-US" dirty="0" smtClean="0"/>
              <a:t>Placement conferences will be IMMEDIATE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1269</TotalTime>
  <Words>1747</Words>
  <Application>Microsoft Office PowerPoint</Application>
  <PresentationFormat>On-screen Show (4:3)</PresentationFormat>
  <Paragraphs>228</Paragraphs>
  <Slides>33</Slides>
  <Notes>4</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Flow</vt:lpstr>
      <vt:lpstr>Student Services Division</vt:lpstr>
      <vt:lpstr>Departments</vt:lpstr>
      <vt:lpstr>Student Handbook</vt:lpstr>
      <vt:lpstr>Table of Contents (New) </vt:lpstr>
      <vt:lpstr>Student Conduct</vt:lpstr>
      <vt:lpstr>Bus/Bus Stop Behavior Referral</vt:lpstr>
      <vt:lpstr>Bullying</vt:lpstr>
      <vt:lpstr>HIB Short Reporting Document</vt:lpstr>
      <vt:lpstr> Hearing Office  Appeals &amp; Due Process Review</vt:lpstr>
      <vt:lpstr>The Process </vt:lpstr>
      <vt:lpstr>The Process Continued</vt:lpstr>
      <vt:lpstr>Continued</vt:lpstr>
      <vt:lpstr>      Elementary and Secondary  ALE Liaison  </vt:lpstr>
      <vt:lpstr>SBIT and Truancy Interventions</vt:lpstr>
      <vt:lpstr>Discipline</vt:lpstr>
      <vt:lpstr>Questions and Concerns</vt:lpstr>
      <vt:lpstr>Nursing Department Reminders</vt:lpstr>
      <vt:lpstr>Division of Special Programs Compliance Reminder #1</vt:lpstr>
      <vt:lpstr> continued</vt:lpstr>
      <vt:lpstr>Compliance Reminder #2</vt:lpstr>
      <vt:lpstr>Compliance #3</vt:lpstr>
      <vt:lpstr>Compliance Issue #4</vt:lpstr>
      <vt:lpstr>Compliance Issue #6</vt:lpstr>
      <vt:lpstr>Compliance Issue #7</vt:lpstr>
      <vt:lpstr>Division of Special Programs</vt:lpstr>
      <vt:lpstr>LRSD Homeless Education Program </vt:lpstr>
      <vt:lpstr>Slide 27</vt:lpstr>
      <vt:lpstr>Mental Health Division</vt:lpstr>
      <vt:lpstr>Mental Health</vt:lpstr>
      <vt:lpstr>Mental Health</vt:lpstr>
      <vt:lpstr>Mental Health </vt:lpstr>
      <vt:lpstr>Student Services Presentation</vt:lpstr>
      <vt:lpstr>Important Dates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Services</dc:title>
  <dc:creator>deborah.price</dc:creator>
  <cp:lastModifiedBy>Fred</cp:lastModifiedBy>
  <cp:revision>89</cp:revision>
  <dcterms:created xsi:type="dcterms:W3CDTF">2013-07-10T14:00:32Z</dcterms:created>
  <dcterms:modified xsi:type="dcterms:W3CDTF">2013-07-24T23:15:43Z</dcterms:modified>
</cp:coreProperties>
</file>