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62" r:id="rId4"/>
    <p:sldId id="263" r:id="rId5"/>
    <p:sldId id="258" r:id="rId6"/>
    <p:sldId id="259" r:id="rId7"/>
    <p:sldId id="265" r:id="rId8"/>
    <p:sldId id="264" r:id="rId9"/>
    <p:sldId id="260" r:id="rId10"/>
    <p:sldId id="261" r:id="rId11"/>
    <p:sldId id="266" r:id="rId12"/>
    <p:sldId id="267"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2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307A9-94F4-504A-971E-80794843FB5F}" type="datetimeFigureOut">
              <a:rPr lang="en-US" smtClean="0"/>
              <a:t>7/24/13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22975-8B8B-C242-BC7D-2723783E0D19}" type="slidenum">
              <a:rPr lang="en-US" smtClean="0"/>
              <a:t>‹#›</a:t>
            </a:fld>
            <a:endParaRPr lang="en-US"/>
          </a:p>
        </p:txBody>
      </p:sp>
    </p:spTree>
    <p:extLst>
      <p:ext uri="{BB962C8B-B14F-4D97-AF65-F5344CB8AC3E}">
        <p14:creationId xmlns:p14="http://schemas.microsoft.com/office/powerpoint/2010/main" val="12990691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factor?</a:t>
            </a:r>
          </a:p>
          <a:p>
            <a:r>
              <a:rPr lang="en-US" dirty="0" smtClean="0"/>
              <a:t>One of the numbers</a:t>
            </a:r>
            <a:r>
              <a:rPr lang="en-US" baseline="0" dirty="0" smtClean="0"/>
              <a:t> that is multiplied to get a product</a:t>
            </a:r>
          </a:p>
          <a:p>
            <a:r>
              <a:rPr lang="en-US" baseline="0" dirty="0" smtClean="0"/>
              <a:t>A divisor of a number</a:t>
            </a:r>
          </a:p>
          <a:p>
            <a:r>
              <a:rPr lang="en-US" baseline="0" dirty="0" smtClean="0"/>
              <a:t>ASK: What factors can you multiply to get a product of 10?</a:t>
            </a:r>
          </a:p>
          <a:p>
            <a:r>
              <a:rPr lang="en-US" baseline="0" dirty="0" smtClean="0"/>
              <a:t>What numbers divide 10 evenly?</a:t>
            </a:r>
          </a:p>
          <a:p>
            <a:r>
              <a:rPr lang="en-US" baseline="0" dirty="0" smtClean="0"/>
              <a:t>How are these two lists related?</a:t>
            </a:r>
            <a:endParaRPr lang="en-US" dirty="0"/>
          </a:p>
        </p:txBody>
      </p:sp>
      <p:sp>
        <p:nvSpPr>
          <p:cNvPr id="4" name="Slide Number Placeholder 3"/>
          <p:cNvSpPr>
            <a:spLocks noGrp="1"/>
          </p:cNvSpPr>
          <p:nvPr>
            <p:ph type="sldNum" sz="quarter" idx="10"/>
          </p:nvPr>
        </p:nvSpPr>
        <p:spPr/>
        <p:txBody>
          <a:bodyPr/>
          <a:lstStyle/>
          <a:p>
            <a:fld id="{73422975-8B8B-C242-BC7D-2723783E0D19}" type="slidenum">
              <a:rPr lang="en-US" smtClean="0"/>
              <a:t>2</a:t>
            </a:fld>
            <a:endParaRPr lang="en-US"/>
          </a:p>
        </p:txBody>
      </p:sp>
    </p:spTree>
    <p:extLst>
      <p:ext uri="{BB962C8B-B14F-4D97-AF65-F5344CB8AC3E}">
        <p14:creationId xmlns:p14="http://schemas.microsoft.com/office/powerpoint/2010/main" val="1433299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rules</a:t>
            </a:r>
            <a:r>
              <a:rPr lang="en-US" baseline="0" dirty="0" smtClean="0"/>
              <a:t> and start a game with the audience or co-presenter </a:t>
            </a:r>
          </a:p>
          <a:p>
            <a:r>
              <a:rPr lang="en-US" baseline="0" dirty="0" smtClean="0"/>
              <a:t>First move is 26…</a:t>
            </a:r>
          </a:p>
          <a:p>
            <a:r>
              <a:rPr lang="en-US" baseline="0" dirty="0" smtClean="0"/>
              <a:t>Keep score on board or chart paper</a:t>
            </a:r>
            <a:endParaRPr lang="en-US" dirty="0"/>
          </a:p>
        </p:txBody>
      </p:sp>
      <p:sp>
        <p:nvSpPr>
          <p:cNvPr id="4" name="Slide Number Placeholder 3"/>
          <p:cNvSpPr>
            <a:spLocks noGrp="1"/>
          </p:cNvSpPr>
          <p:nvPr>
            <p:ph type="sldNum" sz="quarter" idx="10"/>
          </p:nvPr>
        </p:nvSpPr>
        <p:spPr/>
        <p:txBody>
          <a:bodyPr/>
          <a:lstStyle/>
          <a:p>
            <a:fld id="{73422975-8B8B-C242-BC7D-2723783E0D19}" type="slidenum">
              <a:rPr lang="en-US" smtClean="0"/>
              <a:t>3</a:t>
            </a:fld>
            <a:endParaRPr lang="en-US"/>
          </a:p>
        </p:txBody>
      </p:sp>
    </p:spTree>
    <p:extLst>
      <p:ext uri="{BB962C8B-B14F-4D97-AF65-F5344CB8AC3E}">
        <p14:creationId xmlns:p14="http://schemas.microsoft.com/office/powerpoint/2010/main" val="125066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Assign-each group one of the “Rigor” Shifts</a:t>
            </a:r>
            <a:endParaRPr lang="en-US" dirty="0"/>
          </a:p>
        </p:txBody>
      </p:sp>
      <p:sp>
        <p:nvSpPr>
          <p:cNvPr id="4" name="Slide Number Placeholder 3"/>
          <p:cNvSpPr>
            <a:spLocks noGrp="1"/>
          </p:cNvSpPr>
          <p:nvPr>
            <p:ph type="sldNum" sz="quarter" idx="10"/>
          </p:nvPr>
        </p:nvSpPr>
        <p:spPr/>
        <p:txBody>
          <a:bodyPr/>
          <a:lstStyle/>
          <a:p>
            <a:fld id="{73422975-8B8B-C242-BC7D-2723783E0D19}" type="slidenum">
              <a:rPr lang="en-US" smtClean="0"/>
              <a:t>6</a:t>
            </a:fld>
            <a:endParaRPr lang="en-US"/>
          </a:p>
        </p:txBody>
      </p:sp>
    </p:spTree>
    <p:extLst>
      <p:ext uri="{BB962C8B-B14F-4D97-AF65-F5344CB8AC3E}">
        <p14:creationId xmlns:p14="http://schemas.microsoft.com/office/powerpoint/2010/main" val="3263453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identify the practice standard that is the focus for this lesson </a:t>
            </a:r>
            <a:endParaRPr lang="en-US" dirty="0"/>
          </a:p>
        </p:txBody>
      </p:sp>
      <p:sp>
        <p:nvSpPr>
          <p:cNvPr id="4" name="Slide Number Placeholder 3"/>
          <p:cNvSpPr>
            <a:spLocks noGrp="1"/>
          </p:cNvSpPr>
          <p:nvPr>
            <p:ph type="sldNum" sz="quarter" idx="10"/>
          </p:nvPr>
        </p:nvSpPr>
        <p:spPr/>
        <p:txBody>
          <a:bodyPr/>
          <a:lstStyle/>
          <a:p>
            <a:fld id="{73422975-8B8B-C242-BC7D-2723783E0D19}" type="slidenum">
              <a:rPr lang="en-US" smtClean="0"/>
              <a:t>9</a:t>
            </a:fld>
            <a:endParaRPr lang="en-US"/>
          </a:p>
        </p:txBody>
      </p:sp>
    </p:spTree>
    <p:extLst>
      <p:ext uri="{BB962C8B-B14F-4D97-AF65-F5344CB8AC3E}">
        <p14:creationId xmlns:p14="http://schemas.microsoft.com/office/powerpoint/2010/main" val="3445865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t>
            </a:r>
            <a:r>
              <a:rPr lang="en-US" dirty="0" err="1" smtClean="0"/>
              <a:t>doSmall</a:t>
            </a:r>
            <a:r>
              <a:rPr lang="en-US" dirty="0" smtClean="0"/>
              <a:t> group discussion</a:t>
            </a:r>
            <a:endParaRPr lang="en-US" dirty="0"/>
          </a:p>
        </p:txBody>
      </p:sp>
      <p:sp>
        <p:nvSpPr>
          <p:cNvPr id="4" name="Slide Number Placeholder 3"/>
          <p:cNvSpPr>
            <a:spLocks noGrp="1"/>
          </p:cNvSpPr>
          <p:nvPr>
            <p:ph type="sldNum" sz="quarter" idx="10"/>
          </p:nvPr>
        </p:nvSpPr>
        <p:spPr/>
        <p:txBody>
          <a:bodyPr/>
          <a:lstStyle/>
          <a:p>
            <a:fld id="{73422975-8B8B-C242-BC7D-2723783E0D19}" type="slidenum">
              <a:rPr lang="en-US" smtClean="0"/>
              <a:t>11</a:t>
            </a:fld>
            <a:endParaRPr lang="en-US"/>
          </a:p>
        </p:txBody>
      </p:sp>
    </p:spTree>
    <p:extLst>
      <p:ext uri="{BB962C8B-B14F-4D97-AF65-F5344CB8AC3E}">
        <p14:creationId xmlns:p14="http://schemas.microsoft.com/office/powerpoint/2010/main" val="3628655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July 24,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July 24,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July 24,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July 24,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July 24,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July 24,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July 24,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July 24,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July 24,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July 24,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July 24,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July 24,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Core Standards from page to practice</a:t>
            </a:r>
            <a:endParaRPr lang="en-US" dirty="0"/>
          </a:p>
        </p:txBody>
      </p:sp>
      <p:sp>
        <p:nvSpPr>
          <p:cNvPr id="3" name="Subtitle 2"/>
          <p:cNvSpPr>
            <a:spLocks noGrp="1"/>
          </p:cNvSpPr>
          <p:nvPr>
            <p:ph type="subTitle" idx="1"/>
          </p:nvPr>
        </p:nvSpPr>
        <p:spPr/>
        <p:txBody>
          <a:bodyPr/>
          <a:lstStyle/>
          <a:p>
            <a:r>
              <a:rPr lang="en-US" dirty="0" smtClean="0"/>
              <a:t>Presenters: Karl </a:t>
            </a:r>
            <a:r>
              <a:rPr lang="en-US" dirty="0" err="1" smtClean="0"/>
              <a:t>Romain</a:t>
            </a:r>
            <a:r>
              <a:rPr lang="en-US" dirty="0" smtClean="0"/>
              <a:t> &amp; </a:t>
            </a:r>
            <a:r>
              <a:rPr lang="en-US" dirty="0" err="1" smtClean="0"/>
              <a:t>Dr.Keitha</a:t>
            </a:r>
            <a:r>
              <a:rPr lang="en-US" dirty="0" smtClean="0"/>
              <a:t> Savage</a:t>
            </a:r>
            <a:endParaRPr lang="en-US" dirty="0"/>
          </a:p>
        </p:txBody>
      </p:sp>
    </p:spTree>
    <p:extLst>
      <p:ext uri="{BB962C8B-B14F-4D97-AF65-F5344CB8AC3E}">
        <p14:creationId xmlns:p14="http://schemas.microsoft.com/office/powerpoint/2010/main" val="38291187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Viewer Response Form</a:t>
            </a:r>
            <a:endParaRPr lang="en-US" dirty="0"/>
          </a:p>
        </p:txBody>
      </p:sp>
      <p:pic>
        <p:nvPicPr>
          <p:cNvPr id="4" name="Content Placeholder 3" descr="images-33.jpeg"/>
          <p:cNvPicPr>
            <a:picLocks noGrp="1" noChangeAspect="1"/>
          </p:cNvPicPr>
          <p:nvPr>
            <p:ph idx="1"/>
          </p:nvPr>
        </p:nvPicPr>
        <p:blipFill>
          <a:blip r:embed="rId2">
            <a:extLst>
              <a:ext uri="{28A0092B-C50C-407E-A947-70E740481C1C}">
                <a14:useLocalDpi xmlns:a14="http://schemas.microsoft.com/office/drawing/2010/main" val="0"/>
              </a:ext>
            </a:extLst>
          </a:blip>
          <a:srcRect l="-35218" r="-35218"/>
          <a:stretch>
            <a:fillRect/>
          </a:stretch>
        </p:blipFill>
        <p:spPr/>
      </p:pic>
    </p:spTree>
    <p:extLst>
      <p:ext uri="{BB962C8B-B14F-4D97-AF65-F5344CB8AC3E}">
        <p14:creationId xmlns:p14="http://schemas.microsoft.com/office/powerpoint/2010/main" val="12428523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6172"/>
            <a:ext cx="7520940" cy="548640"/>
          </a:xfrm>
        </p:spPr>
        <p:txBody>
          <a:bodyPr/>
          <a:lstStyle/>
          <a:p>
            <a:r>
              <a:rPr lang="en-US" dirty="0" smtClean="0"/>
              <a:t>Domain 3b From Danielson </a:t>
            </a:r>
            <a:r>
              <a:rPr lang="en-US" dirty="0" err="1" smtClean="0"/>
              <a:t>FrameWork</a:t>
            </a:r>
            <a:endParaRPr lang="en-US" dirty="0"/>
          </a:p>
        </p:txBody>
      </p:sp>
      <p:pic>
        <p:nvPicPr>
          <p:cNvPr id="4" name="Content Placeholder 3" descr="Screen Shot 2013-07-22 at 11.15.06 AM.png"/>
          <p:cNvPicPr>
            <a:picLocks noGrp="1" noChangeAspect="1"/>
          </p:cNvPicPr>
          <p:nvPr>
            <p:ph idx="1"/>
          </p:nvPr>
        </p:nvPicPr>
        <p:blipFill>
          <a:blip r:embed="rId3">
            <a:extLst>
              <a:ext uri="{28A0092B-C50C-407E-A947-70E740481C1C}">
                <a14:useLocalDpi xmlns:a14="http://schemas.microsoft.com/office/drawing/2010/main" val="0"/>
              </a:ext>
            </a:extLst>
          </a:blip>
          <a:srcRect t="-13438" b="-13438"/>
          <a:stretch>
            <a:fillRect/>
          </a:stretch>
        </p:blipFill>
        <p:spPr>
          <a:xfrm>
            <a:off x="431712" y="1433273"/>
            <a:ext cx="8184848" cy="3895859"/>
          </a:xfrm>
        </p:spPr>
      </p:pic>
      <p:sp>
        <p:nvSpPr>
          <p:cNvPr id="5" name="Title 1"/>
          <p:cNvSpPr txBox="1">
            <a:spLocks/>
          </p:cNvSpPr>
          <p:nvPr/>
        </p:nvSpPr>
        <p:spPr>
          <a:xfrm>
            <a:off x="822960" y="365760"/>
            <a:ext cx="7520940" cy="876804"/>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What does this mean for you when you go into a math classroom?</a:t>
            </a:r>
            <a:endParaRPr lang="en-US" dirty="0"/>
          </a:p>
        </p:txBody>
      </p:sp>
    </p:spTree>
    <p:extLst>
      <p:ext uri="{BB962C8B-B14F-4D97-AF65-F5344CB8AC3E}">
        <p14:creationId xmlns:p14="http://schemas.microsoft.com/office/powerpoint/2010/main" val="1034135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Look For App</a:t>
            </a:r>
            <a:endParaRPr lang="en-US" dirty="0"/>
          </a:p>
        </p:txBody>
      </p:sp>
      <p:pic>
        <p:nvPicPr>
          <p:cNvPr id="4" name="Content Placeholder 3" descr="Screen Shot 2013-07-23 at 12.54.40 PM.png"/>
          <p:cNvPicPr>
            <a:picLocks noGrp="1" noChangeAspect="1"/>
          </p:cNvPicPr>
          <p:nvPr>
            <p:ph idx="1"/>
          </p:nvPr>
        </p:nvPicPr>
        <p:blipFill>
          <a:blip r:embed="rId2">
            <a:extLst>
              <a:ext uri="{28A0092B-C50C-407E-A947-70E740481C1C}">
                <a14:useLocalDpi xmlns:a14="http://schemas.microsoft.com/office/drawing/2010/main" val="0"/>
              </a:ext>
            </a:extLst>
          </a:blip>
          <a:srcRect l="-57178" r="-57178"/>
          <a:stretch>
            <a:fillRect/>
          </a:stretch>
        </p:blipFill>
        <p:spPr/>
      </p:pic>
    </p:spTree>
    <p:extLst>
      <p:ext uri="{BB962C8B-B14F-4D97-AF65-F5344CB8AC3E}">
        <p14:creationId xmlns:p14="http://schemas.microsoft.com/office/powerpoint/2010/main" val="28924881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Maps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99042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Group </a:t>
            </a:r>
            <a:endParaRPr lang="en-US" dirty="0"/>
          </a:p>
        </p:txBody>
      </p:sp>
      <p:pic>
        <p:nvPicPr>
          <p:cNvPr id="4" name="Content Placeholder 3" descr="images-35.jpeg"/>
          <p:cNvPicPr>
            <a:picLocks noGrp="1" noChangeAspect="1"/>
          </p:cNvPicPr>
          <p:nvPr>
            <p:ph idx="1"/>
          </p:nvPr>
        </p:nvPicPr>
        <p:blipFill>
          <a:blip r:embed="rId2">
            <a:extLst>
              <a:ext uri="{28A0092B-C50C-407E-A947-70E740481C1C}">
                <a14:useLocalDpi xmlns:a14="http://schemas.microsoft.com/office/drawing/2010/main" val="0"/>
              </a:ext>
            </a:extLst>
          </a:blip>
          <a:srcRect l="-55045" r="-55045"/>
          <a:stretch>
            <a:fillRect/>
          </a:stretch>
        </p:blipFill>
        <p:spPr/>
      </p:pic>
    </p:spTree>
    <p:extLst>
      <p:ext uri="{BB962C8B-B14F-4D97-AF65-F5344CB8AC3E}">
        <p14:creationId xmlns:p14="http://schemas.microsoft.com/office/powerpoint/2010/main" val="115653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Game</a:t>
            </a:r>
            <a:endParaRPr lang="en-US" dirty="0"/>
          </a:p>
        </p:txBody>
      </p:sp>
      <p:pic>
        <p:nvPicPr>
          <p:cNvPr id="4" name="Content Placeholder 3" descr="images-31.jpeg"/>
          <p:cNvPicPr>
            <a:picLocks noGrp="1" noChangeAspect="1"/>
          </p:cNvPicPr>
          <p:nvPr>
            <p:ph idx="1"/>
          </p:nvPr>
        </p:nvPicPr>
        <p:blipFill>
          <a:blip r:embed="rId3">
            <a:extLst>
              <a:ext uri="{28A0092B-C50C-407E-A947-70E740481C1C}">
                <a14:useLocalDpi xmlns:a14="http://schemas.microsoft.com/office/drawing/2010/main" val="0"/>
              </a:ext>
            </a:extLst>
          </a:blip>
          <a:srcRect t="7898" b="7898"/>
          <a:stretch>
            <a:fillRect/>
          </a:stretch>
        </p:blipFill>
        <p:spPr/>
      </p:pic>
    </p:spTree>
    <p:extLst>
      <p:ext uri="{BB962C8B-B14F-4D97-AF65-F5344CB8AC3E}">
        <p14:creationId xmlns:p14="http://schemas.microsoft.com/office/powerpoint/2010/main" val="11952819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Factor Game</a:t>
            </a:r>
            <a:endParaRPr lang="en-US" dirty="0"/>
          </a:p>
        </p:txBody>
      </p:sp>
      <p:pic>
        <p:nvPicPr>
          <p:cNvPr id="4" name="Content Placeholder 3" descr="Screen Shot 2013-07-22 at 11.45.49 AM.png"/>
          <p:cNvPicPr>
            <a:picLocks noGrp="1" noChangeAspect="1"/>
          </p:cNvPicPr>
          <p:nvPr>
            <p:ph idx="1"/>
          </p:nvPr>
        </p:nvPicPr>
        <p:blipFill>
          <a:blip r:embed="rId3">
            <a:extLst>
              <a:ext uri="{28A0092B-C50C-407E-A947-70E740481C1C}">
                <a14:useLocalDpi xmlns:a14="http://schemas.microsoft.com/office/drawing/2010/main" val="0"/>
              </a:ext>
            </a:extLst>
          </a:blip>
          <a:srcRect l="-77308" r="-77308"/>
          <a:stretch>
            <a:fillRect/>
          </a:stretch>
        </p:blipFill>
        <p:spPr/>
      </p:pic>
    </p:spTree>
    <p:extLst>
      <p:ext uri="{BB962C8B-B14F-4D97-AF65-F5344CB8AC3E}">
        <p14:creationId xmlns:p14="http://schemas.microsoft.com/office/powerpoint/2010/main" val="6177920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pic>
        <p:nvPicPr>
          <p:cNvPr id="4" name="Content Placeholder 3" descr="images-32.jpeg"/>
          <p:cNvPicPr>
            <a:picLocks noGrp="1" noChangeAspect="1"/>
          </p:cNvPicPr>
          <p:nvPr>
            <p:ph idx="1"/>
          </p:nvPr>
        </p:nvPicPr>
        <p:blipFill>
          <a:blip r:embed="rId2">
            <a:extLst>
              <a:ext uri="{28A0092B-C50C-407E-A947-70E740481C1C}">
                <a14:useLocalDpi xmlns:a14="http://schemas.microsoft.com/office/drawing/2010/main" val="0"/>
              </a:ext>
            </a:extLst>
          </a:blip>
          <a:srcRect l="-26687" r="-26687"/>
          <a:stretch>
            <a:fillRect/>
          </a:stretch>
        </p:blipFill>
        <p:spPr>
          <a:xfrm>
            <a:off x="-433337" y="1100628"/>
            <a:ext cx="7411249" cy="3579849"/>
          </a:xfrm>
        </p:spPr>
      </p:pic>
      <p:sp>
        <p:nvSpPr>
          <p:cNvPr id="5" name="TextBox 4"/>
          <p:cNvSpPr txBox="1"/>
          <p:nvPr/>
        </p:nvSpPr>
        <p:spPr>
          <a:xfrm>
            <a:off x="5721615" y="1351141"/>
            <a:ext cx="3328969" cy="646331"/>
          </a:xfrm>
          <a:prstGeom prst="rect">
            <a:avLst/>
          </a:prstGeom>
          <a:noFill/>
        </p:spPr>
        <p:txBody>
          <a:bodyPr wrap="none" rtlCol="0">
            <a:spAutoFit/>
          </a:bodyPr>
          <a:lstStyle/>
          <a:p>
            <a:r>
              <a:rPr lang="en-US" dirty="0" smtClean="0"/>
              <a:t>Is it better to go first or second ?</a:t>
            </a:r>
          </a:p>
          <a:p>
            <a:r>
              <a:rPr lang="en-US" dirty="0" smtClean="0"/>
              <a:t>Why?</a:t>
            </a:r>
            <a:endParaRPr lang="en-US" dirty="0"/>
          </a:p>
        </p:txBody>
      </p:sp>
      <p:sp>
        <p:nvSpPr>
          <p:cNvPr id="6" name="TextBox 5"/>
          <p:cNvSpPr txBox="1"/>
          <p:nvPr/>
        </p:nvSpPr>
        <p:spPr>
          <a:xfrm>
            <a:off x="5721615" y="2161963"/>
            <a:ext cx="2897849" cy="646331"/>
          </a:xfrm>
          <a:prstGeom prst="rect">
            <a:avLst/>
          </a:prstGeom>
          <a:noFill/>
        </p:spPr>
        <p:txBody>
          <a:bodyPr wrap="none" rtlCol="0">
            <a:spAutoFit/>
          </a:bodyPr>
          <a:lstStyle/>
          <a:p>
            <a:r>
              <a:rPr lang="en-US" dirty="0" smtClean="0"/>
              <a:t>What is the best first move?</a:t>
            </a:r>
          </a:p>
          <a:p>
            <a:r>
              <a:rPr lang="en-US" dirty="0" smtClean="0"/>
              <a:t>Why?</a:t>
            </a:r>
            <a:endParaRPr lang="en-US" dirty="0"/>
          </a:p>
        </p:txBody>
      </p:sp>
      <p:sp>
        <p:nvSpPr>
          <p:cNvPr id="8" name="TextBox 7"/>
          <p:cNvSpPr txBox="1"/>
          <p:nvPr/>
        </p:nvSpPr>
        <p:spPr>
          <a:xfrm>
            <a:off x="5744048" y="2972126"/>
            <a:ext cx="2823572" cy="646331"/>
          </a:xfrm>
          <a:prstGeom prst="rect">
            <a:avLst/>
          </a:prstGeom>
          <a:noFill/>
        </p:spPr>
        <p:txBody>
          <a:bodyPr wrap="none" rtlCol="0">
            <a:spAutoFit/>
          </a:bodyPr>
          <a:lstStyle/>
          <a:p>
            <a:r>
              <a:rPr lang="en-US" dirty="0" smtClean="0"/>
              <a:t>How do you know when the </a:t>
            </a:r>
          </a:p>
          <a:p>
            <a:r>
              <a:rPr lang="en-US" dirty="0" smtClean="0"/>
              <a:t>Game is over?</a:t>
            </a:r>
            <a:endParaRPr lang="en-US" dirty="0"/>
          </a:p>
        </p:txBody>
      </p:sp>
      <p:sp>
        <p:nvSpPr>
          <p:cNvPr id="9" name="TextBox 8"/>
          <p:cNvSpPr txBox="1"/>
          <p:nvPr/>
        </p:nvSpPr>
        <p:spPr>
          <a:xfrm>
            <a:off x="5783180" y="3857082"/>
            <a:ext cx="1187657" cy="369332"/>
          </a:xfrm>
          <a:prstGeom prst="rect">
            <a:avLst/>
          </a:prstGeom>
          <a:noFill/>
        </p:spPr>
        <p:txBody>
          <a:bodyPr wrap="none" rtlCol="0">
            <a:spAutoFit/>
          </a:bodyPr>
          <a:lstStyle/>
          <a:p>
            <a:r>
              <a:rPr lang="en-US" dirty="0" smtClean="0"/>
              <a:t>Any </a:t>
            </a:r>
            <a:r>
              <a:rPr lang="en-US" dirty="0" err="1" smtClean="0"/>
              <a:t>ahas</a:t>
            </a:r>
            <a:r>
              <a:rPr lang="en-US" dirty="0" smtClean="0"/>
              <a:t>?</a:t>
            </a:r>
            <a:endParaRPr lang="en-US" dirty="0"/>
          </a:p>
        </p:txBody>
      </p:sp>
    </p:spTree>
    <p:extLst>
      <p:ext uri="{BB962C8B-B14F-4D97-AF65-F5344CB8AC3E}">
        <p14:creationId xmlns:p14="http://schemas.microsoft.com/office/powerpoint/2010/main" val="18921766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Individual</a:t>
            </a:r>
          </a:p>
          <a:p>
            <a:pPr marL="580644" lvl="2" indent="-342900">
              <a:buFont typeface="+mj-lt"/>
              <a:buAutoNum type="alphaLcPeriod"/>
            </a:pPr>
            <a:r>
              <a:rPr lang="en-US" dirty="0" smtClean="0"/>
              <a:t>Read and underline key words/phrases</a:t>
            </a:r>
          </a:p>
          <a:p>
            <a:pPr marL="580644" lvl="2" indent="-342900">
              <a:buFont typeface="+mj-lt"/>
              <a:buAutoNum type="alphaLcPeriod"/>
            </a:pPr>
            <a:r>
              <a:rPr lang="en-US" dirty="0" smtClean="0"/>
              <a:t>Compare old Arkansas Standards to the  Common Core Standards</a:t>
            </a:r>
          </a:p>
          <a:p>
            <a:pPr>
              <a:buFont typeface="+mj-lt"/>
              <a:buAutoNum type="arabicPeriod"/>
            </a:pPr>
            <a:endParaRPr lang="en-US" dirty="0" smtClean="0"/>
          </a:p>
          <a:p>
            <a:pPr>
              <a:buFont typeface="+mj-lt"/>
              <a:buAutoNum type="arabicPeriod"/>
            </a:pPr>
            <a:r>
              <a:rPr lang="en-US" dirty="0" smtClean="0"/>
              <a:t>Small Group (Discuss)</a:t>
            </a:r>
          </a:p>
          <a:p>
            <a:pPr marL="580644" lvl="2" indent="-342900">
              <a:buFont typeface="+mj-lt"/>
              <a:buAutoNum type="alphaLcPeriod"/>
            </a:pPr>
            <a:r>
              <a:rPr lang="en-US" dirty="0" smtClean="0"/>
              <a:t>What are similarities and differences between these 2 sets of standards?</a:t>
            </a:r>
          </a:p>
          <a:p>
            <a:pPr>
              <a:buFont typeface="+mj-lt"/>
              <a:buAutoNum type="arabicPeriod"/>
            </a:pPr>
            <a:endParaRPr lang="en-US" dirty="0" smtClean="0"/>
          </a:p>
          <a:p>
            <a:pPr>
              <a:buFont typeface="+mj-lt"/>
              <a:buAutoNum type="arabicPeriod"/>
            </a:pPr>
            <a:r>
              <a:rPr lang="en-US" dirty="0" smtClean="0"/>
              <a:t>Large Group</a:t>
            </a:r>
          </a:p>
          <a:p>
            <a:pPr marL="580644" lvl="2" indent="-342900">
              <a:buFont typeface="+mj-lt"/>
              <a:buAutoNum type="alphaLcPeriod"/>
            </a:pPr>
            <a:r>
              <a:rPr lang="en-US" dirty="0" smtClean="0"/>
              <a:t>Share small group thoughts.</a:t>
            </a:r>
          </a:p>
          <a:p>
            <a:pPr lvl="2">
              <a:buFont typeface="+mj-lt"/>
              <a:buAutoNum type="arabicPeriod"/>
            </a:pPr>
            <a:endParaRPr lang="en-US" dirty="0"/>
          </a:p>
          <a:p>
            <a:endParaRPr lang="en-US" dirty="0"/>
          </a:p>
        </p:txBody>
      </p:sp>
    </p:spTree>
    <p:extLst>
      <p:ext uri="{BB962C8B-B14F-4D97-AF65-F5344CB8AC3E}">
        <p14:creationId xmlns:p14="http://schemas.microsoft.com/office/powerpoint/2010/main" val="3935562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Shifts (Rigor)</a:t>
            </a:r>
            <a:endParaRPr lang="en-US" dirty="0"/>
          </a:p>
        </p:txBody>
      </p:sp>
      <p:sp>
        <p:nvSpPr>
          <p:cNvPr id="3" name="Content Placeholder 2"/>
          <p:cNvSpPr>
            <a:spLocks noGrp="1"/>
          </p:cNvSpPr>
          <p:nvPr>
            <p:ph idx="1"/>
          </p:nvPr>
        </p:nvSpPr>
        <p:spPr/>
        <p:txBody>
          <a:bodyPr/>
          <a:lstStyle/>
          <a:p>
            <a:r>
              <a:rPr lang="en-US" dirty="0" smtClean="0"/>
              <a:t>Read and highlight key words/phrases </a:t>
            </a:r>
          </a:p>
          <a:p>
            <a:endParaRPr lang="en-US" dirty="0"/>
          </a:p>
        </p:txBody>
      </p:sp>
      <p:pic>
        <p:nvPicPr>
          <p:cNvPr id="5" name="Picture 4" descr="Screen Shot 2013-07-22 at 12.31.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9400"/>
            <a:ext cx="9144000" cy="3746651"/>
          </a:xfrm>
          <a:prstGeom prst="rect">
            <a:avLst/>
          </a:prstGeom>
        </p:spPr>
      </p:pic>
    </p:spTree>
    <p:extLst>
      <p:ext uri="{BB962C8B-B14F-4D97-AF65-F5344CB8AC3E}">
        <p14:creationId xmlns:p14="http://schemas.microsoft.com/office/powerpoint/2010/main" val="39384845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students have to_____, then teachers… </a:t>
            </a:r>
            <a:endParaRPr lang="en-US" dirty="0"/>
          </a:p>
        </p:txBody>
      </p:sp>
      <p:pic>
        <p:nvPicPr>
          <p:cNvPr id="4" name="Content Placeholder 3" descr="images-34.jpeg"/>
          <p:cNvPicPr>
            <a:picLocks noGrp="1" noChangeAspect="1"/>
          </p:cNvPicPr>
          <p:nvPr>
            <p:ph idx="1"/>
          </p:nvPr>
        </p:nvPicPr>
        <p:blipFill>
          <a:blip r:embed="rId2">
            <a:extLst>
              <a:ext uri="{28A0092B-C50C-407E-A947-70E740481C1C}">
                <a14:useLocalDpi xmlns:a14="http://schemas.microsoft.com/office/drawing/2010/main" val="0"/>
              </a:ext>
            </a:extLst>
          </a:blip>
          <a:srcRect l="-28374" r="-28374"/>
          <a:stretch>
            <a:fillRect/>
          </a:stretch>
        </p:blipFill>
        <p:spPr/>
      </p:pic>
    </p:spTree>
    <p:extLst>
      <p:ext uri="{BB962C8B-B14F-4D97-AF65-F5344CB8AC3E}">
        <p14:creationId xmlns:p14="http://schemas.microsoft.com/office/powerpoint/2010/main" val="31978361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00075"/>
          </a:xfrm>
        </p:spPr>
        <p:txBody>
          <a:bodyPr/>
          <a:lstStyle/>
          <a:p>
            <a:pPr eaLnBrk="1" hangingPunct="1"/>
            <a:r>
              <a:rPr lang="en-US">
                <a:latin typeface="Rockwell" charset="0"/>
                <a:ea typeface="ＭＳ Ｐゴシック" charset="0"/>
                <a:cs typeface="ＭＳ Ｐゴシック" charset="0"/>
              </a:rPr>
              <a:t>Shifts in Mathematics</a:t>
            </a:r>
          </a:p>
        </p:txBody>
      </p:sp>
      <p:sp>
        <p:nvSpPr>
          <p:cNvPr id="112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charset="0"/>
                <a:cs typeface="ＭＳ Ｐゴシック" charset="0"/>
              </a:defRPr>
            </a:lvl1pPr>
            <a:lvl2pPr marL="742950" indent="-285750" eaLnBrk="0" hangingPunct="0">
              <a:defRPr baseline="-25000">
                <a:solidFill>
                  <a:schemeClr val="tx1"/>
                </a:solidFill>
                <a:latin typeface="Arial" charset="0"/>
                <a:ea typeface="ＭＳ Ｐゴシック" charset="0"/>
              </a:defRPr>
            </a:lvl2pPr>
            <a:lvl3pPr marL="1143000" indent="-228600" eaLnBrk="0" hangingPunct="0">
              <a:defRPr baseline="-25000">
                <a:solidFill>
                  <a:schemeClr val="tx1"/>
                </a:solidFill>
                <a:latin typeface="Arial" charset="0"/>
                <a:ea typeface="ＭＳ Ｐゴシック" charset="0"/>
              </a:defRPr>
            </a:lvl3pPr>
            <a:lvl4pPr marL="1600200" indent="-228600" eaLnBrk="0" hangingPunct="0">
              <a:defRPr baseline="-25000">
                <a:solidFill>
                  <a:schemeClr val="tx1"/>
                </a:solidFill>
                <a:latin typeface="Arial" charset="0"/>
                <a:ea typeface="ＭＳ Ｐゴシック" charset="0"/>
              </a:defRPr>
            </a:lvl4pPr>
            <a:lvl5pPr marL="2057400" indent="-228600" eaLnBrk="0" hangingPunct="0">
              <a:defRPr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baseline="-25000">
                <a:solidFill>
                  <a:schemeClr val="tx1"/>
                </a:solidFill>
                <a:latin typeface="Arial" charset="0"/>
                <a:ea typeface="ＭＳ Ｐゴシック" charset="0"/>
              </a:defRPr>
            </a:lvl9pPr>
          </a:lstStyle>
          <a:p>
            <a:pPr eaLnBrk="1" hangingPunct="1"/>
            <a:fld id="{AAC10EAF-3577-7846-9706-52B5B2ADDE28}" type="slidenum">
              <a:rPr lang="en-US" baseline="0">
                <a:solidFill>
                  <a:srgbClr val="0A2D6B"/>
                </a:solidFill>
                <a:cs typeface="Arial" charset="0"/>
              </a:rPr>
              <a:pPr eaLnBrk="1" hangingPunct="1"/>
              <a:t>8</a:t>
            </a:fld>
            <a:endParaRPr lang="en-US" baseline="0">
              <a:solidFill>
                <a:srgbClr val="0A2D6B"/>
              </a:solidFill>
              <a:cs typeface="Arial"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9070047"/>
              </p:ext>
            </p:extLst>
          </p:nvPr>
        </p:nvGraphicFramePr>
        <p:xfrm>
          <a:off x="565150" y="927549"/>
          <a:ext cx="8121650" cy="4611688"/>
        </p:xfrm>
        <a:graphic>
          <a:graphicData uri="http://schemas.openxmlformats.org/drawingml/2006/table">
            <a:tbl>
              <a:tblPr/>
              <a:tblGrid>
                <a:gridCol w="658813"/>
                <a:gridCol w="1316037"/>
                <a:gridCol w="6146800"/>
              </a:tblGrid>
              <a:tr h="885825">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1</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Focus</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Teachers significantly narrow and deepen the scope of how time and energy is spent in the math classroom.  They do so in order to focus deeply on only the concepts that are prioritized in the standards.</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r h="700088">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2 </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Coherence</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Principals and teachers carefully connect the learning within and across grades so that students can build new understanding onto foundations built in previous years.  </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r h="885825">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3</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dirty="0">
                          <a:ln>
                            <a:noFill/>
                          </a:ln>
                          <a:solidFill>
                            <a:srgbClr val="595959"/>
                          </a:solidFill>
                          <a:effectLst/>
                          <a:latin typeface="Helvetica" charset="0"/>
                          <a:ea typeface="ＭＳ Ｐゴシック" charset="0"/>
                          <a:cs typeface="Arial" charset="0"/>
                        </a:rPr>
                        <a:t>Fluency</a:t>
                      </a:r>
                      <a:endParaRPr kumimoji="0" lang="en-US" sz="1400" b="0" i="0" u="none" strike="noStrike" cap="none" normalizeH="0" baseline="0" dirty="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Students are expected to have speed and accuracy with simple calculations; teachers structure class time and/or homework time for students to memorize, through repetition, core functions.</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r h="885825">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4</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dirty="0">
                          <a:ln>
                            <a:noFill/>
                          </a:ln>
                          <a:solidFill>
                            <a:srgbClr val="595959"/>
                          </a:solidFill>
                          <a:effectLst/>
                          <a:latin typeface="Helvetica" charset="0"/>
                          <a:ea typeface="ＭＳ Ｐゴシック" charset="0"/>
                          <a:cs typeface="Arial" charset="0"/>
                        </a:rPr>
                        <a:t>Deep </a:t>
                      </a:r>
                      <a:endParaRPr kumimoji="0" lang="en-US" sz="1400" b="0" i="0" u="none" strike="noStrike" cap="none" normalizeH="0" baseline="0" dirty="0">
                        <a:ln>
                          <a:noFill/>
                        </a:ln>
                        <a:solidFill>
                          <a:schemeClr val="tx1"/>
                        </a:solidFill>
                        <a:effectLst/>
                        <a:latin typeface="Cambria" charset="0"/>
                        <a:ea typeface="ＭＳ Ｐゴシック" charset="0"/>
                        <a:cs typeface="ＭＳ Ｐゴシック" charset="0"/>
                      </a:endParaRPr>
                    </a:p>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dirty="0">
                          <a:ln>
                            <a:noFill/>
                          </a:ln>
                          <a:solidFill>
                            <a:srgbClr val="595959"/>
                          </a:solidFill>
                          <a:effectLst/>
                          <a:latin typeface="Helvetica" charset="0"/>
                          <a:ea typeface="ＭＳ Ｐゴシック" charset="0"/>
                          <a:cs typeface="Arial" charset="0"/>
                        </a:rPr>
                        <a:t>Understanding</a:t>
                      </a:r>
                      <a:endParaRPr kumimoji="0" lang="en-US" sz="1400" b="0" i="0" u="none" strike="noStrike" cap="none" normalizeH="0" baseline="0" dirty="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Students deeply understand and can operate easily within a math concept before moving on.  They learn more than the trick to get the answer right.  They learn the math.  </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r h="638175">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5</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Application</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Students are expected to use math and choose the appropriate concept for application even when they are not prompted to do so.  </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r h="615950">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Shift 6</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a:ln>
                            <a:noFill/>
                          </a:ln>
                          <a:solidFill>
                            <a:srgbClr val="595959"/>
                          </a:solidFill>
                          <a:effectLst/>
                          <a:latin typeface="Helvetica" charset="0"/>
                          <a:ea typeface="ＭＳ Ｐゴシック" charset="0"/>
                          <a:cs typeface="Arial" charset="0"/>
                        </a:rPr>
                        <a:t>Dual Intensity</a:t>
                      </a:r>
                      <a:endParaRPr kumimoji="0" lang="en-US" sz="1400" b="0" i="0" u="none" strike="noStrike" cap="none" normalizeH="0" baseline="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c>
                  <a:txBody>
                    <a:bodyPr/>
                    <a:lstStyle/>
                    <a:p>
                      <a:pPr marL="0" marR="0" lvl="0" indent="0" algn="l" defTabSz="457200" rtl="0" eaLnBrk="1" fontAlgn="base" latinLnBrk="0" hangingPunct="1">
                        <a:lnSpc>
                          <a:spcPts val="1300"/>
                        </a:lnSpc>
                        <a:spcBef>
                          <a:spcPts val="25"/>
                        </a:spcBef>
                        <a:spcAft>
                          <a:spcPct val="0"/>
                        </a:spcAft>
                        <a:buClrTx/>
                        <a:buSzTx/>
                        <a:buFontTx/>
                        <a:buNone/>
                        <a:tabLst/>
                      </a:pPr>
                      <a:r>
                        <a:rPr kumimoji="0" lang="en-US" sz="1300" b="0" i="0" u="none" strike="noStrike" cap="none" normalizeH="0" baseline="0" dirty="0">
                          <a:ln>
                            <a:noFill/>
                          </a:ln>
                          <a:solidFill>
                            <a:srgbClr val="595959"/>
                          </a:solidFill>
                          <a:effectLst/>
                          <a:latin typeface="Helvetica" charset="0"/>
                          <a:ea typeface="ＭＳ Ｐゴシック" charset="0"/>
                          <a:cs typeface="Arial" charset="0"/>
                        </a:rPr>
                        <a:t>Students are practicing and understanding.  There is more than a balance between these two things in the classroom – both are occurring with intensity.  </a:t>
                      </a:r>
                      <a:endParaRPr kumimoji="0" lang="en-US" sz="1400" b="0" i="0" u="none" strike="noStrike" cap="none" normalizeH="0" baseline="0" dirty="0">
                        <a:ln>
                          <a:noFill/>
                        </a:ln>
                        <a:solidFill>
                          <a:schemeClr val="tx1"/>
                        </a:solidFill>
                        <a:effectLst/>
                        <a:latin typeface="Cambria" charset="0"/>
                        <a:ea typeface="ＭＳ Ｐゴシック" charset="0"/>
                        <a:cs typeface="ＭＳ Ｐゴシック" charset="0"/>
                      </a:endParaRPr>
                    </a:p>
                  </a:txBody>
                  <a:tcPr marL="94595" marR="94595" marT="59224" marB="0" horzOverflow="overflow">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lnTlToBr>
                      <a:noFill/>
                    </a:lnTlToBr>
                    <a:lnBlToTr>
                      <a:noFill/>
                    </a:lnBlToTr>
                    <a:solidFill>
                      <a:srgbClr val="EFEACC"/>
                    </a:solidFill>
                  </a:tcPr>
                </a:tc>
              </a:tr>
            </a:tbl>
          </a:graphicData>
        </a:graphic>
      </p:graphicFrame>
    </p:spTree>
    <p:extLst>
      <p:ext uri="{BB962C8B-B14F-4D97-AF65-F5344CB8AC3E}">
        <p14:creationId xmlns:p14="http://schemas.microsoft.com/office/powerpoint/2010/main" val="15150398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As you watch the video Make note of….</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634917"/>
              </p:ext>
            </p:extLst>
          </p:nvPr>
        </p:nvGraphicFramePr>
        <p:xfrm>
          <a:off x="1524000" y="1870673"/>
          <a:ext cx="6096000" cy="1668243"/>
        </p:xfrm>
        <a:graphic>
          <a:graphicData uri="http://schemas.openxmlformats.org/drawingml/2006/table">
            <a:tbl>
              <a:tblPr firstRow="1" bandRow="1">
                <a:tableStyleId>{F5AB1C69-6EDB-4FF4-983F-18BD219EF322}</a:tableStyleId>
              </a:tblPr>
              <a:tblGrid>
                <a:gridCol w="3048000"/>
                <a:gridCol w="3048000"/>
              </a:tblGrid>
              <a:tr h="412761">
                <a:tc>
                  <a:txBody>
                    <a:bodyPr/>
                    <a:lstStyle/>
                    <a:p>
                      <a:r>
                        <a:rPr lang="en-US" dirty="0" smtClean="0"/>
                        <a:t>What are the students doing?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What is the teacher doing?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8494">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8494">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18494">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827427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5799</TotalTime>
  <Words>475</Words>
  <Application>Microsoft Macintosh PowerPoint</Application>
  <PresentationFormat>On-screen Show (4:3)</PresentationFormat>
  <Paragraphs>73</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Common Core Standards from page to practice</vt:lpstr>
      <vt:lpstr>Factor Game</vt:lpstr>
      <vt:lpstr>The Factor Game</vt:lpstr>
      <vt:lpstr>Discussion</vt:lpstr>
      <vt:lpstr>Understand…</vt:lpstr>
      <vt:lpstr>Instructional Shifts (Rigor)</vt:lpstr>
      <vt:lpstr>If students have to_____, then teachers… </vt:lpstr>
      <vt:lpstr>Shifts in Mathematics</vt:lpstr>
      <vt:lpstr>Video</vt:lpstr>
      <vt:lpstr>Viewer Response Form</vt:lpstr>
      <vt:lpstr>Domain 3b From Danielson FrameWork</vt:lpstr>
      <vt:lpstr>Common Core Look For App</vt:lpstr>
      <vt:lpstr>Curriculum Maps</vt:lpstr>
      <vt:lpstr>Large Group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Karl.Romain</dc:creator>
  <cp:lastModifiedBy>Karl.Romain</cp:lastModifiedBy>
  <cp:revision>23</cp:revision>
  <dcterms:created xsi:type="dcterms:W3CDTF">2013-07-19T18:07:56Z</dcterms:created>
  <dcterms:modified xsi:type="dcterms:W3CDTF">2013-07-24T13:04:25Z</dcterms:modified>
</cp:coreProperties>
</file>